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323" r:id="rId4"/>
    <p:sldId id="285" r:id="rId5"/>
    <p:sldId id="346" r:id="rId6"/>
    <p:sldId id="347" r:id="rId7"/>
    <p:sldId id="311" r:id="rId8"/>
    <p:sldId id="325" r:id="rId9"/>
    <p:sldId id="326" r:id="rId10"/>
    <p:sldId id="348" r:id="rId11"/>
    <p:sldId id="349" r:id="rId12"/>
    <p:sldId id="328" r:id="rId13"/>
    <p:sldId id="352" r:id="rId14"/>
    <p:sldId id="321" r:id="rId15"/>
    <p:sldId id="343" r:id="rId16"/>
    <p:sldId id="353" r:id="rId17"/>
    <p:sldId id="331" r:id="rId18"/>
    <p:sldId id="351" r:id="rId19"/>
    <p:sldId id="263" r:id="rId20"/>
    <p:sldId id="332" r:id="rId21"/>
    <p:sldId id="295" r:id="rId22"/>
    <p:sldId id="337" r:id="rId23"/>
    <p:sldId id="336" r:id="rId24"/>
    <p:sldId id="335" r:id="rId25"/>
    <p:sldId id="344" r:id="rId26"/>
    <p:sldId id="257" r:id="rId27"/>
    <p:sldId id="350" r:id="rId28"/>
    <p:sldId id="307" r:id="rId29"/>
  </p:sldIdLst>
  <p:sldSz cx="12192000" cy="6858000"/>
  <p:notesSz cx="9926638" cy="6797675"/>
  <p:embeddedFontLs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  <p:embeddedFont>
      <p:font typeface="Gill Sans Ultra Bold" panose="020B0A02020104020203" pitchFamily="34" charset="-18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0FDF182-6B76-4B88-B4C5-DA40B4FD4E03}">
          <p14:sldIdLst>
            <p14:sldId id="256"/>
            <p14:sldId id="259"/>
            <p14:sldId id="323"/>
            <p14:sldId id="285"/>
            <p14:sldId id="346"/>
            <p14:sldId id="347"/>
            <p14:sldId id="311"/>
            <p14:sldId id="325"/>
            <p14:sldId id="326"/>
            <p14:sldId id="348"/>
            <p14:sldId id="349"/>
            <p14:sldId id="328"/>
            <p14:sldId id="352"/>
            <p14:sldId id="321"/>
            <p14:sldId id="343"/>
            <p14:sldId id="353"/>
            <p14:sldId id="331"/>
            <p14:sldId id="351"/>
            <p14:sldId id="263"/>
            <p14:sldId id="332"/>
            <p14:sldId id="295"/>
            <p14:sldId id="337"/>
            <p14:sldId id="336"/>
          </p14:sldIdLst>
        </p14:section>
        <p14:section name="Sekcja bez tytułu" id="{A72C89D7-BA47-4B4B-B6A1-63072F0AA12B}">
          <p14:sldIdLst>
            <p14:sldId id="335"/>
            <p14:sldId id="344"/>
            <p14:sldId id="257"/>
            <p14:sldId id="350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Zdawalność matury wśród</a:t>
            </a:r>
            <a:r>
              <a:rPr lang="pl-PL" baseline="0" dirty="0"/>
              <a:t> wszystkich maturzystów na terenie Kraju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3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1"/>
                <c:pt idx="0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7-4C4B-8D27-444CA6B4E00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Województwo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3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1"/>
                <c:pt idx="0">
                  <c:v>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7-4C4B-8D27-444CA6B4E00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Powiat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3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1"/>
                <c:pt idx="0">
                  <c:v>60.31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7-4C4B-8D27-444CA6B4E00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Szkoła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3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1"/>
                <c:pt idx="0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C7-4C4B-8D27-444CA6B4E0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3687135"/>
        <c:axId val="833685215"/>
      </c:barChart>
      <c:catAx>
        <c:axId val="833687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3685215"/>
        <c:crosses val="autoZero"/>
        <c:auto val="1"/>
        <c:lblAlgn val="ctr"/>
        <c:lblOffset val="100"/>
        <c:noMultiLvlLbl val="0"/>
      </c:catAx>
      <c:valAx>
        <c:axId val="83368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368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76976-CE38-45C1-8447-E33C0645029E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F102D-3339-4507-B910-6E3693215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125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64A1-89C2-434B-8716-F3B1C516D81F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F9AA8-201C-4C7B-86D9-B6FE0F95E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8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F9AA8-201C-4C7B-86D9-B6FE0F95ED02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77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3241-CA0C-8EB1-16E0-0BDDACDF0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CD663B8-9666-612F-49BB-1D2741A5E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85FB1D1-A8C1-7A02-F83F-D731A378F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677BE3-FCAE-6092-709F-BC31489E2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F9AA8-201C-4C7B-86D9-B6FE0F95ED02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51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975260-D6EC-40A3-8164-86DDC37D9603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C44A1F-5872-45E9-A0FD-94031EE8797A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48680"/>
            <a:ext cx="6416228" cy="52565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9336" y="4393865"/>
            <a:ext cx="11593288" cy="212257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l-PL" sz="3200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ill Sans Ultra Bold" panose="020B0A02020104020203" pitchFamily="34" charset="-18"/>
              </a:rPr>
              <a:t>SZKOŁA PODSTAWOWA Nr 5 </a:t>
            </a:r>
            <a:br>
              <a:rPr lang="pl-PL" sz="3200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ill Sans Ultra Bold" panose="020B0A02020104020203" pitchFamily="34" charset="-18"/>
              </a:rPr>
            </a:br>
            <a:r>
              <a:rPr lang="pl-PL" sz="3200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ill Sans Ultra Bold" panose="020B0A02020104020203" pitchFamily="34" charset="-18"/>
              </a:rPr>
              <a:t>z ODDZIAŁMI MISTRZOSTWA SPORTOWEGO  </a:t>
            </a:r>
            <a:br>
              <a:rPr lang="pl-PL" sz="3200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ill Sans Ultra Bold" panose="020B0A02020104020203" pitchFamily="34" charset="-18"/>
              </a:rPr>
            </a:br>
            <a:r>
              <a:rPr lang="pl-PL" sz="3200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ill Sans Ultra Bold" panose="020B0A02020104020203" pitchFamily="34" charset="-18"/>
              </a:rPr>
              <a:t>IM. WLASTIMILA HOFMANA </a:t>
            </a:r>
            <a:br>
              <a:rPr lang="pl-PL" sz="3200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ill Sans Ultra Bold" panose="020B0A02020104020203" pitchFamily="34" charset="-18"/>
              </a:rPr>
            </a:br>
            <a:r>
              <a:rPr lang="pl-PL" sz="3200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ill Sans Ultra Bold" panose="020B0A02020104020203" pitchFamily="34" charset="-18"/>
              </a:rPr>
              <a:t>W SZKLARSKIEJ PORĘBIE</a:t>
            </a:r>
            <a:endParaRPr lang="pl-PL" sz="400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Gill Sans Ultra Bold" panose="020B0A02020104020203" pitchFamily="34" charset="-1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9696" y="272318"/>
            <a:ext cx="8568624" cy="1500497"/>
          </a:xfrm>
        </p:spPr>
        <p:txBody>
          <a:bodyPr>
            <a:normAutofit/>
          </a:bodyPr>
          <a:lstStyle/>
          <a:p>
            <a:r>
              <a:rPr lang="pl-PL" sz="240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Sprawozdanie Dyrektora Szkoły z działalności placówki </a:t>
            </a:r>
          </a:p>
          <a:p>
            <a:r>
              <a:rPr lang="pl-PL" sz="240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roku </a:t>
            </a:r>
            <a:r>
              <a:rPr lang="pl-PL" sz="2400" dirty="0" smtClean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szkolnym2024/2025</a:t>
            </a:r>
            <a:endParaRPr lang="pl-PL" sz="2400" dirty="0">
              <a:ln w="0"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752184" y="120897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Szklarska Poręba</a:t>
            </a:r>
            <a:r>
              <a:rPr lang="pl-PL" sz="2400">
                <a:ln w="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pl-PL" sz="2400" smtClean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24.09.2025r</a:t>
            </a:r>
            <a:r>
              <a:rPr lang="pl-PL" sz="24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4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F0A4A-1486-BA0E-DCBB-E0C3DDCF2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77CD31B2-2160-25BC-5499-482D9B21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6" y="116632"/>
            <a:ext cx="11978008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400" b="1" dirty="0"/>
              <a:t>Analiza wyników egzaminu ósmoklasisty 2025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BD216B7-C150-2919-CF84-63AB05F48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12136447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24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E0784-2935-A146-6066-C07F0283C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63898813-996A-A3A8-434F-B3591F35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6" y="116632"/>
            <a:ext cx="11978008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400" b="1" dirty="0"/>
              <a:t>Analiza wyników egzaminu ósmoklasisty 2025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5DE81EE-4BD7-C922-0481-C8E58C072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80" y="971998"/>
            <a:ext cx="4413263" cy="2945351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4217FDA-386D-828A-61EF-BAA4A0DFF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65" y="968811"/>
            <a:ext cx="4467074" cy="2951723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5B6044B-01B6-29A9-5D17-D2C5CE634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79" y="3906277"/>
            <a:ext cx="4413264" cy="2951723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0C648C4-CB44-E83A-D27E-4A935799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65" y="3901205"/>
            <a:ext cx="4467074" cy="2967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6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94656" y="116632"/>
            <a:ext cx="11978008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400" b="1" dirty="0"/>
              <a:t>Zdawalność matury 2025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F5FD1FB-598B-C9B8-76C5-313244D61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6975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2F6A773-5E1D-14A1-4631-133C1D387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5556"/>
            <a:ext cx="762000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D2E49F-30DF-CC6D-DA60-171AA12EC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636912"/>
            <a:ext cx="762000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B7A4802-3357-8FD8-BA1E-3279DCAC493C}"/>
              </a:ext>
            </a:extLst>
          </p:cNvPr>
          <p:cNvSpPr/>
          <p:nvPr/>
        </p:nvSpPr>
        <p:spPr>
          <a:xfrm>
            <a:off x="6096000" y="764704"/>
            <a:ext cx="65527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Uroczyste obchody </a:t>
            </a:r>
          </a:p>
          <a:p>
            <a:pPr algn="ctr"/>
            <a:r>
              <a:rPr lang="pl-P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40-lecia Szkoły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0FF9E48-6B57-38EF-EEB1-B9599067E4A4}"/>
              </a:ext>
            </a:extLst>
          </p:cNvPr>
          <p:cNvSpPr/>
          <p:nvPr/>
        </p:nvSpPr>
        <p:spPr>
          <a:xfrm>
            <a:off x="-7777" y="4820943"/>
            <a:ext cx="65527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Uroczyste obchody </a:t>
            </a:r>
          </a:p>
          <a:p>
            <a:pPr algn="ctr"/>
            <a:r>
              <a:rPr lang="pl-P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40-lecia Szkoły</a:t>
            </a:r>
          </a:p>
        </p:txBody>
      </p:sp>
    </p:spTree>
    <p:extLst>
      <p:ext uri="{BB962C8B-B14F-4D97-AF65-F5344CB8AC3E}">
        <p14:creationId xmlns:p14="http://schemas.microsoft.com/office/powerpoint/2010/main" val="4630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35360" y="219691"/>
            <a:ext cx="11449272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Zajęcia dodatkowe i realizowane programy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35561" y="1394985"/>
            <a:ext cx="8419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47528" y="962937"/>
            <a:ext cx="12966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35360" y="1147603"/>
            <a:ext cx="11737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+mj-lt"/>
              </a:rPr>
              <a:t>W roku szkolnym 2024/2025 systematyczne realizowano</a:t>
            </a:r>
            <a:r>
              <a:rPr lang="pl-PL" sz="3200" dirty="0">
                <a:latin typeface="+mj-lt"/>
              </a:rPr>
              <a:t>:</a:t>
            </a:r>
          </a:p>
          <a:p>
            <a:pPr algn="ctr"/>
            <a:endParaRPr lang="pl-PL" sz="3200" dirty="0">
              <a:latin typeface="+mj-lt"/>
            </a:endParaRP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+mj-lt"/>
              </a:rPr>
              <a:t>22 godziny zajęć pomocy psychologiczno-pedagogicznej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+mj-lt"/>
              </a:rPr>
              <a:t>Program polityki zdrowotnej w zakresie profilaktyki zaburzeń psychicznych, w tym depresji oraz zapobiegania samobójstwom dla dzieci i młodzieży na terenie województwa dolnośląskiego "Razem Łatwiej" realizowanego przez Samorząd Województwa Dolnośląskiego;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+mj-lt"/>
              </a:rPr>
              <a:t>Program Aktywna Szkoła;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+mj-lt"/>
              </a:rPr>
              <a:t>Biathlon dla Każdego;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+mj-lt"/>
              </a:rPr>
              <a:t>Mały Mistrz;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+mj-lt"/>
              </a:rPr>
              <a:t>Sprawny Dolnoślązaczek.</a:t>
            </a:r>
          </a:p>
          <a:p>
            <a:pPr marL="457200" indent="-457200" algn="ctr">
              <a:buFontTx/>
              <a:buChar char="-"/>
            </a:pPr>
            <a:endParaRPr lang="pl-PL" sz="3200" dirty="0">
              <a:latin typeface="+mj-lt"/>
            </a:endParaRPr>
          </a:p>
          <a:p>
            <a:pPr marL="457200" indent="-457200" algn="ctr">
              <a:buFontTx/>
              <a:buChar char="-"/>
            </a:pPr>
            <a:endParaRPr lang="pl-PL" sz="3200" dirty="0">
              <a:latin typeface="+mj-lt"/>
            </a:endParaRPr>
          </a:p>
          <a:p>
            <a:pPr marL="342900" indent="-342900" algn="ctr">
              <a:buFontTx/>
              <a:buChar char="-"/>
            </a:pP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49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PROJEKTY   </a:t>
            </a:r>
          </a:p>
        </p:txBody>
      </p:sp>
      <p:sp>
        <p:nvSpPr>
          <p:cNvPr id="3" name="Prostokąt 2"/>
          <p:cNvSpPr/>
          <p:nvPr/>
        </p:nvSpPr>
        <p:spPr>
          <a:xfrm>
            <a:off x="508000" y="1836653"/>
            <a:ext cx="11074400" cy="4190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+mj-lt"/>
              </a:rPr>
              <a:t>Projekt dofinansowany z Europejskiego Funduszu Społecznego PLUS pt. „STREAM edukacja w Szklarskiej Porębie”. </a:t>
            </a:r>
            <a:endParaRPr lang="pl-PL" dirty="0">
              <a:latin typeface="+mj-lt"/>
            </a:endParaRPr>
          </a:p>
          <a:p>
            <a:endParaRPr lang="pl-PL" b="1" dirty="0">
              <a:latin typeface="+mj-lt"/>
            </a:endParaRPr>
          </a:p>
          <a:p>
            <a:r>
              <a:rPr lang="pl-PL" b="1" dirty="0">
                <a:latin typeface="+mj-lt"/>
              </a:rPr>
              <a:t>W ramach projektu są realizowane następujące zadania:</a:t>
            </a:r>
            <a:endParaRPr lang="pl-PL" dirty="0">
              <a:latin typeface="+mj-lt"/>
            </a:endParaRPr>
          </a:p>
          <a:p>
            <a:r>
              <a:rPr lang="pl-PL" b="1" dirty="0">
                <a:latin typeface="+mj-lt"/>
              </a:rPr>
              <a:t>Zadanie 1. STREAM edukacja – warsztaty sztuki, kreacji i konstrukcji</a:t>
            </a:r>
            <a:r>
              <a:rPr lang="pl-PL" dirty="0">
                <a:latin typeface="+mj-lt"/>
              </a:rPr>
              <a:t> – </a:t>
            </a:r>
            <a:r>
              <a:rPr lang="pl-PL" b="1" dirty="0">
                <a:latin typeface="+mj-lt"/>
              </a:rPr>
              <a:t>11 grup </a:t>
            </a:r>
            <a:r>
              <a:rPr lang="pl-PL" dirty="0">
                <a:latin typeface="+mj-lt"/>
              </a:rPr>
              <a:t>- pozwalają zintegrować preferowane przez STREAM obszary edukacyjne, wyrażać swoje pomysły i emocje poprzez różne formy artystyczne. Pozwalają eksperymentować z różnymi technikami, materiałami, rozwijając umiejętności wizualne, muzyczne, motoryczne i kinestetyczne.</a:t>
            </a:r>
            <a:r>
              <a:rPr lang="pl-PL" b="1" dirty="0">
                <a:latin typeface="+mj-lt"/>
              </a:rPr>
              <a:t> </a:t>
            </a:r>
            <a:endParaRPr lang="pl-PL" dirty="0">
              <a:latin typeface="+mj-lt"/>
            </a:endParaRPr>
          </a:p>
          <a:p>
            <a:r>
              <a:rPr lang="pl-PL" b="1" dirty="0">
                <a:latin typeface="+mj-lt"/>
              </a:rPr>
              <a:t>Zadanie 2. STREAM edukacja – nauki ścisłe i przyrodnicze </a:t>
            </a:r>
            <a:r>
              <a:rPr lang="pl-PL" dirty="0">
                <a:latin typeface="+mj-lt"/>
              </a:rPr>
              <a:t>– </a:t>
            </a:r>
            <a:r>
              <a:rPr lang="pl-PL" b="1" dirty="0">
                <a:latin typeface="+mj-lt"/>
              </a:rPr>
              <a:t>15 grup </a:t>
            </a:r>
            <a:r>
              <a:rPr lang="pl-PL" dirty="0">
                <a:latin typeface="+mj-lt"/>
              </a:rPr>
              <a:t>-  zajęcia wspierające kompetencję kluczowe i kompetencję przyszłości z zakresu nauk ścisłych i przyrodniczych, przy wykorzystaniu najnowszych dostępnych metod i pomocy dydaktycznych.</a:t>
            </a:r>
            <a:r>
              <a:rPr lang="pl-PL" b="1" dirty="0">
                <a:latin typeface="+mj-lt"/>
              </a:rPr>
              <a:t>  </a:t>
            </a:r>
            <a:endParaRPr lang="pl-PL" dirty="0">
              <a:latin typeface="+mj-lt"/>
            </a:endParaRPr>
          </a:p>
          <a:p>
            <a:r>
              <a:rPr lang="pl-PL" b="1" dirty="0">
                <a:latin typeface="+mj-lt"/>
              </a:rPr>
              <a:t>Zadanie 3. Zajęcia wspierające – 10 grup - </a:t>
            </a:r>
            <a:r>
              <a:rPr lang="pl-PL" dirty="0">
                <a:latin typeface="+mj-lt"/>
              </a:rPr>
              <a:t>zajęcia wspierające, terapeutyczne, ukierunkowane na wyrównanie deficytów zgodnie z neurobiologicznymi uwarunkowaniami procesu uczenia się.</a:t>
            </a:r>
            <a:r>
              <a:rPr lang="pl-PL" b="1" dirty="0">
                <a:latin typeface="+mj-lt"/>
              </a:rPr>
              <a:t> </a:t>
            </a:r>
          </a:p>
          <a:p>
            <a:endParaRPr lang="pl-PL" dirty="0">
              <a:latin typeface="+mj-lt"/>
            </a:endParaRPr>
          </a:p>
          <a:p>
            <a:r>
              <a:rPr lang="pl-PL" b="1" dirty="0">
                <a:latin typeface="+mj-lt"/>
              </a:rPr>
              <a:t>Wartość projektu 2 087 928,00 zł. Dofinansowanie z Funduszy Europejskich projektu: 1 461 549,60 zł.</a:t>
            </a:r>
            <a:endParaRPr lang="pl-PL" dirty="0">
              <a:latin typeface="+mj-lt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63E03-1C7D-62F9-D869-395A059B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" y="3429000"/>
            <a:ext cx="55584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V miejsce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DOLNOŚLĄSKIE IGRZYSKA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MŁODZIEŻY SZKOLNEJ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/>
              <a:t>w rywalizacji </a:t>
            </a:r>
            <a:r>
              <a:rPr lang="pl-PL" dirty="0">
                <a:solidFill>
                  <a:srgbClr val="FF0000"/>
                </a:solidFill>
              </a:rPr>
              <a:t>488</a:t>
            </a:r>
            <a:r>
              <a:rPr lang="pl-PL" dirty="0"/>
              <a:t> szkół.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E4DE6F-08B0-C597-859E-B7B3E8288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5788"/>
            <a:ext cx="5184576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26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63352" y="266677"/>
            <a:ext cx="11449272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Osiągniecia sportowe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27448" y="1394985"/>
            <a:ext cx="8419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0919E18-FCD7-9188-AD4A-C83DA79326EF}"/>
              </a:ext>
            </a:extLst>
          </p:cNvPr>
          <p:cNvGraphicFramePr>
            <a:graphicFrameLocks noGrp="1"/>
          </p:cNvGraphicFramePr>
          <p:nvPr/>
        </p:nvGraphicFramePr>
        <p:xfrm>
          <a:off x="3173412" y="3921601"/>
          <a:ext cx="5845175" cy="416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832">
                  <a:extLst>
                    <a:ext uri="{9D8B030D-6E8A-4147-A177-3AD203B41FA5}">
                      <a16:colId xmlns:a16="http://schemas.microsoft.com/office/drawing/2014/main" val="3276811275"/>
                    </a:ext>
                  </a:extLst>
                </a:gridCol>
                <a:gridCol w="1049248">
                  <a:extLst>
                    <a:ext uri="{9D8B030D-6E8A-4147-A177-3AD203B41FA5}">
                      <a16:colId xmlns:a16="http://schemas.microsoft.com/office/drawing/2014/main" val="2428389702"/>
                    </a:ext>
                  </a:extLst>
                </a:gridCol>
                <a:gridCol w="1049883">
                  <a:extLst>
                    <a:ext uri="{9D8B030D-6E8A-4147-A177-3AD203B41FA5}">
                      <a16:colId xmlns:a16="http://schemas.microsoft.com/office/drawing/2014/main" val="642089099"/>
                    </a:ext>
                  </a:extLst>
                </a:gridCol>
                <a:gridCol w="1049883">
                  <a:extLst>
                    <a:ext uri="{9D8B030D-6E8A-4147-A177-3AD203B41FA5}">
                      <a16:colId xmlns:a16="http://schemas.microsoft.com/office/drawing/2014/main" val="3965339291"/>
                    </a:ext>
                  </a:extLst>
                </a:gridCol>
                <a:gridCol w="1054329">
                  <a:extLst>
                    <a:ext uri="{9D8B030D-6E8A-4147-A177-3AD203B41FA5}">
                      <a16:colId xmlns:a16="http://schemas.microsoft.com/office/drawing/2014/main" val="3440554336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900" spc="-30">
                          <a:effectLst/>
                        </a:rPr>
                        <a:t>Kategoria Zawodów/</a:t>
                      </a:r>
                      <a:endParaRPr lang="pl-PL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900" spc="-30">
                          <a:effectLst/>
                        </a:rPr>
                        <a:t>Dyscyplina</a:t>
                      </a:r>
                      <a:endParaRPr lang="pl-PL" sz="1000">
                        <a:effectLst/>
                        <a:latin typeface="Liberation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900" spc="-30">
                          <a:effectLst/>
                        </a:rPr>
                        <a:t>Liczba Medali</a:t>
                      </a:r>
                      <a:endParaRPr lang="pl-PL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900" spc="-30">
                          <a:effectLst/>
                        </a:rPr>
                        <a:t>Ogółem</a:t>
                      </a:r>
                      <a:endParaRPr lang="pl-PL" sz="1000">
                        <a:effectLst/>
                        <a:latin typeface="Liberation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900" spc="-30">
                          <a:effectLst/>
                        </a:rPr>
                        <a:t>Złote</a:t>
                      </a:r>
                      <a:endParaRPr lang="pl-PL" sz="1000">
                        <a:effectLst/>
                        <a:latin typeface="Liberation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900" spc="-30">
                          <a:effectLst/>
                        </a:rPr>
                        <a:t>Srebrne</a:t>
                      </a:r>
                      <a:endParaRPr lang="pl-PL" sz="1000">
                        <a:effectLst/>
                        <a:latin typeface="Liberation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900" spc="-30">
                          <a:effectLst/>
                        </a:rPr>
                        <a:t>Brązowe</a:t>
                      </a:r>
                      <a:endParaRPr lang="pl-PL" sz="1000">
                        <a:effectLst/>
                        <a:latin typeface="Liberation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931249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5C8E1F9-3538-0CA7-F7AB-BE45D43FB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08897"/>
              </p:ext>
            </p:extLst>
          </p:nvPr>
        </p:nvGraphicFramePr>
        <p:xfrm>
          <a:off x="1001497" y="2249329"/>
          <a:ext cx="10297143" cy="4177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1702">
                  <a:extLst>
                    <a:ext uri="{9D8B030D-6E8A-4147-A177-3AD203B41FA5}">
                      <a16:colId xmlns:a16="http://schemas.microsoft.com/office/drawing/2014/main" val="2010038870"/>
                    </a:ext>
                  </a:extLst>
                </a:gridCol>
                <a:gridCol w="1848004">
                  <a:extLst>
                    <a:ext uri="{9D8B030D-6E8A-4147-A177-3AD203B41FA5}">
                      <a16:colId xmlns:a16="http://schemas.microsoft.com/office/drawing/2014/main" val="4129353445"/>
                    </a:ext>
                  </a:extLst>
                </a:gridCol>
                <a:gridCol w="1849123">
                  <a:extLst>
                    <a:ext uri="{9D8B030D-6E8A-4147-A177-3AD203B41FA5}">
                      <a16:colId xmlns:a16="http://schemas.microsoft.com/office/drawing/2014/main" val="2380672459"/>
                    </a:ext>
                  </a:extLst>
                </a:gridCol>
                <a:gridCol w="1849123">
                  <a:extLst>
                    <a:ext uri="{9D8B030D-6E8A-4147-A177-3AD203B41FA5}">
                      <a16:colId xmlns:a16="http://schemas.microsoft.com/office/drawing/2014/main" val="456091241"/>
                    </a:ext>
                  </a:extLst>
                </a:gridCol>
                <a:gridCol w="1859191">
                  <a:extLst>
                    <a:ext uri="{9D8B030D-6E8A-4147-A177-3AD203B41FA5}">
                      <a16:colId xmlns:a16="http://schemas.microsoft.com/office/drawing/2014/main" val="2266893750"/>
                    </a:ext>
                  </a:extLst>
                </a:gridCol>
              </a:tblGrid>
              <a:tr h="370751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2000" spc="-30" dirty="0">
                          <a:effectLst/>
                          <a:latin typeface="+mj-lt"/>
                        </a:rPr>
                        <a:t>Mistrzostwa Polski</a:t>
                      </a:r>
                      <a:endParaRPr lang="pl-PL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969052"/>
                  </a:ext>
                </a:extLst>
              </a:tr>
              <a:tr h="370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Biathlon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 36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13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8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15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838784"/>
                  </a:ext>
                </a:extLst>
              </a:tr>
              <a:tr h="380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Lekkoatletyka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 6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1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3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2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198578"/>
                  </a:ext>
                </a:extLst>
              </a:tr>
              <a:tr h="370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Badminton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 7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2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1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4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691900"/>
                  </a:ext>
                </a:extLst>
              </a:tr>
              <a:tr h="370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Narciarstwo biegowe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 6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 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3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3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7659701"/>
                  </a:ext>
                </a:extLst>
              </a:tr>
              <a:tr h="370751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2000" spc="-30" dirty="0">
                          <a:effectLst/>
                          <a:latin typeface="+mj-lt"/>
                        </a:rPr>
                        <a:t>Mistrzostwa Wojewódzkie</a:t>
                      </a:r>
                      <a:endParaRPr lang="pl-PL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28549"/>
                  </a:ext>
                </a:extLst>
              </a:tr>
              <a:tr h="370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Lekkoatletyka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 26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13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9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4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962088"/>
                  </a:ext>
                </a:extLst>
              </a:tr>
              <a:tr h="370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Biathlon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 11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5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4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2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375727"/>
                  </a:ext>
                </a:extLst>
              </a:tr>
              <a:tr h="370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Badminton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 7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4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1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2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517863"/>
                  </a:ext>
                </a:extLst>
              </a:tr>
              <a:tr h="3854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Biegi narciarskie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 2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2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>
                          <a:effectLst/>
                          <a:latin typeface="+mj-lt"/>
                        </a:rPr>
                        <a:t> 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  <a:latin typeface="+mj-lt"/>
                        </a:rPr>
                        <a:t> 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00208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400" spc="-3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Liberation Serif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endParaRPr lang="pl-PL" sz="1400" dirty="0">
                        <a:effectLst/>
                        <a:latin typeface="Liberation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endParaRPr lang="pl-PL" sz="1400" dirty="0">
                        <a:effectLst/>
                        <a:latin typeface="Liberation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3470058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FA7811B8-EB27-753A-EB06-AA1B3F550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2" y="2968625"/>
            <a:ext cx="15558345" cy="60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F691F44-477A-02D2-6A6D-C0F5FF047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77934"/>
              </p:ext>
            </p:extLst>
          </p:nvPr>
        </p:nvGraphicFramePr>
        <p:xfrm>
          <a:off x="1001497" y="1579651"/>
          <a:ext cx="10243073" cy="532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143">
                  <a:extLst>
                    <a:ext uri="{9D8B030D-6E8A-4147-A177-3AD203B41FA5}">
                      <a16:colId xmlns:a16="http://schemas.microsoft.com/office/drawing/2014/main" val="3781155029"/>
                    </a:ext>
                  </a:extLst>
                </a:gridCol>
                <a:gridCol w="1838700">
                  <a:extLst>
                    <a:ext uri="{9D8B030D-6E8A-4147-A177-3AD203B41FA5}">
                      <a16:colId xmlns:a16="http://schemas.microsoft.com/office/drawing/2014/main" val="726881346"/>
                    </a:ext>
                  </a:extLst>
                </a:gridCol>
                <a:gridCol w="1839813">
                  <a:extLst>
                    <a:ext uri="{9D8B030D-6E8A-4147-A177-3AD203B41FA5}">
                      <a16:colId xmlns:a16="http://schemas.microsoft.com/office/drawing/2014/main" val="2401596810"/>
                    </a:ext>
                  </a:extLst>
                </a:gridCol>
                <a:gridCol w="1839813">
                  <a:extLst>
                    <a:ext uri="{9D8B030D-6E8A-4147-A177-3AD203B41FA5}">
                      <a16:colId xmlns:a16="http://schemas.microsoft.com/office/drawing/2014/main" val="1355550577"/>
                    </a:ext>
                  </a:extLst>
                </a:gridCol>
                <a:gridCol w="1847604">
                  <a:extLst>
                    <a:ext uri="{9D8B030D-6E8A-4147-A177-3AD203B41FA5}">
                      <a16:colId xmlns:a16="http://schemas.microsoft.com/office/drawing/2014/main" val="2514021909"/>
                    </a:ext>
                  </a:extLst>
                </a:gridCol>
              </a:tblGrid>
              <a:tr h="532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600" spc="-30" dirty="0">
                          <a:effectLst/>
                          <a:latin typeface="+mj-lt"/>
                        </a:rPr>
                        <a:t>Kategoria Zawodów/</a:t>
                      </a:r>
                      <a:endParaRPr lang="pl-PL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600" spc="-30" dirty="0">
                          <a:effectLst/>
                          <a:latin typeface="+mj-lt"/>
                        </a:rPr>
                        <a:t>Dyscyplina</a:t>
                      </a:r>
                      <a:endParaRPr lang="pl-P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600" spc="-30" dirty="0">
                          <a:effectLst/>
                          <a:latin typeface="+mj-lt"/>
                        </a:rPr>
                        <a:t>Liczba Medali</a:t>
                      </a:r>
                      <a:endParaRPr lang="pl-PL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600" spc="-30" dirty="0">
                          <a:effectLst/>
                          <a:latin typeface="+mj-lt"/>
                        </a:rPr>
                        <a:t>Ogółem</a:t>
                      </a:r>
                      <a:endParaRPr lang="pl-P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600" spc="-30">
                          <a:effectLst/>
                          <a:latin typeface="+mj-lt"/>
                        </a:rPr>
                        <a:t>Złote</a:t>
                      </a:r>
                      <a:endParaRPr lang="pl-PL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600" spc="-30" dirty="0">
                          <a:effectLst/>
                          <a:latin typeface="+mj-lt"/>
                        </a:rPr>
                        <a:t>Srebrne</a:t>
                      </a:r>
                      <a:endParaRPr lang="pl-P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pl-PL" sz="1600" spc="-30" dirty="0">
                          <a:effectLst/>
                          <a:latin typeface="+mj-lt"/>
                        </a:rPr>
                        <a:t>Brązowe</a:t>
                      </a:r>
                      <a:endParaRPr lang="pl-PL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684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11DD-A003-6747-1E6D-B2C4CE65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12C0D79-D26F-A070-3C30-52BD236D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004637"/>
            <a:ext cx="11449272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Osiągniecia naukowe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D0F5318-2D10-860F-AF82-FAEECD7A5B72}"/>
              </a:ext>
            </a:extLst>
          </p:cNvPr>
          <p:cNvSpPr txBox="1"/>
          <p:nvPr/>
        </p:nvSpPr>
        <p:spPr>
          <a:xfrm>
            <a:off x="1199456" y="2492896"/>
            <a:ext cx="10081120" cy="12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Laureatka Konkursu Zdolny Ślązak – język niemiecki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Finalistów Konkursu Zdolny Ślązak – fizyka, matematyka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698392"/>
            <a:ext cx="83058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Koszty funkcjonowania 2024/25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11864"/>
              </p:ext>
            </p:extLst>
          </p:nvPr>
        </p:nvGraphicFramePr>
        <p:xfrm>
          <a:off x="839416" y="1700808"/>
          <a:ext cx="10225136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 </a:t>
                      </a: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% </a:t>
                      </a: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Szkoła Podstawowa Nr 5</a:t>
                      </a:r>
                      <a:endParaRPr lang="pl-PL" sz="24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4 536 100,18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2800" b="1" dirty="0">
                          <a:effectLst/>
                          <a:latin typeface="+mj-lt"/>
                          <a:cs typeface="Times New Roman"/>
                        </a:rPr>
                        <a:t>100%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77007"/>
              </p:ext>
            </p:extLst>
          </p:nvPr>
        </p:nvGraphicFramePr>
        <p:xfrm>
          <a:off x="839416" y="2852936"/>
          <a:ext cx="10225136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wynagrodzenia z pochodnymi </a:t>
                      </a: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3 723 778,18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82,09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32207"/>
              </p:ext>
            </p:extLst>
          </p:nvPr>
        </p:nvGraphicFramePr>
        <p:xfrm>
          <a:off x="839416" y="3573016"/>
          <a:ext cx="10225136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wydatki bieżące</a:t>
                      </a:r>
                      <a:endParaRPr lang="pl-PL" sz="24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812 322,00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17,91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29254"/>
              </p:ext>
            </p:extLst>
          </p:nvPr>
        </p:nvGraphicFramePr>
        <p:xfrm>
          <a:off x="839416" y="4274286"/>
          <a:ext cx="10225136" cy="816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Środki z Funduszu Pomocy </a:t>
                      </a:r>
                      <a:br>
                        <a:rPr lang="pl-PL" sz="2400" dirty="0">
                          <a:effectLst/>
                          <a:latin typeface="+mj-lt"/>
                        </a:rPr>
                      </a:br>
                      <a:r>
                        <a:rPr lang="pl-PL" sz="2400" dirty="0">
                          <a:effectLst/>
                          <a:latin typeface="+mj-lt"/>
                        </a:rPr>
                        <a:t>na dodatkowe zadania oświatowe</a:t>
                      </a: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519 036,32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9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979104" y="404664"/>
            <a:ext cx="8305800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Działalność edukacyjna: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64855"/>
              </p:ext>
            </p:extLst>
          </p:nvPr>
        </p:nvGraphicFramePr>
        <p:xfrm>
          <a:off x="623392" y="1340769"/>
          <a:ext cx="10945216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157793694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2600689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67768071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681481137"/>
                    </a:ext>
                  </a:extLst>
                </a:gridCol>
                <a:gridCol w="3077800">
                  <a:extLst>
                    <a:ext uri="{9D8B030D-6E8A-4147-A177-3AD203B41FA5}">
                      <a16:colId xmlns:a16="http://schemas.microsoft.com/office/drawing/2014/main" val="4175346934"/>
                    </a:ext>
                  </a:extLst>
                </a:gridCol>
              </a:tblGrid>
              <a:tr h="769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Szkoła</a:t>
                      </a:r>
                      <a:endParaRPr lang="pl-P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+mj-lt"/>
                        </a:rPr>
                        <a:t>Oddziały ogólne</a:t>
                      </a:r>
                      <a:endParaRPr lang="pl-PL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+mj-lt"/>
                        </a:rPr>
                        <a:t>Oddziały sportowe</a:t>
                      </a:r>
                      <a:endParaRPr lang="pl-PL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+mj-lt"/>
                        </a:rPr>
                        <a:t>Razem</a:t>
                      </a:r>
                      <a:endParaRPr lang="pl-PL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1696681"/>
                  </a:ext>
                </a:extLst>
              </a:tr>
              <a:tr h="1749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Liceum Ogólnokształcące                       z Oddziałami Mistrzostwa Sportowego                                                    </a:t>
                      </a:r>
                      <a:endParaRPr lang="pl-PL" sz="20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im. Jana I. Sztaudyngera</a:t>
                      </a:r>
                      <a:endParaRPr lang="pl-P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  <a:latin typeface="+mj-lt"/>
                        </a:rPr>
                        <a:t> 45</a:t>
                      </a:r>
                      <a:endParaRPr lang="pl-PL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  <a:latin typeface="+mj-lt"/>
                        </a:rPr>
                        <a:t> 51</a:t>
                      </a:r>
                      <a:endParaRPr lang="pl-PL" sz="36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  <a:latin typeface="+mj-lt"/>
                          <a:ea typeface="+mn-ea"/>
                          <a:cs typeface="+mn-cs"/>
                        </a:rPr>
                        <a:t>97</a:t>
                      </a:r>
                      <a:endParaRPr lang="pl-PL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090368"/>
                  </a:ext>
                </a:extLst>
              </a:tr>
              <a:tr h="769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Szkoła</a:t>
                      </a:r>
                      <a:endParaRPr lang="pl-P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Oddziały ogólne</a:t>
                      </a:r>
                      <a:endParaRPr lang="pl-P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Oddziały sportowe</a:t>
                      </a:r>
                      <a:endParaRPr lang="pl-P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+mj-lt"/>
                        </a:rPr>
                        <a:t>Razem</a:t>
                      </a:r>
                      <a:endParaRPr lang="pl-PL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2040594"/>
                  </a:ext>
                </a:extLst>
              </a:tr>
              <a:tr h="1824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Szkoła Podstawowa nr 5 </a:t>
                      </a:r>
                      <a:endParaRPr lang="pl-PL" sz="20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z Oddziałami Mistrzostwa Sportowego</a:t>
                      </a:r>
                      <a:endParaRPr lang="pl-PL" sz="20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im. Wlastimila Hofmana</a:t>
                      </a:r>
                      <a:endParaRPr lang="pl-P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  <a:latin typeface="+mj-lt"/>
                        </a:rPr>
                        <a:t> 155</a:t>
                      </a:r>
                      <a:endParaRPr lang="pl-PL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  <a:latin typeface="+mj-lt"/>
                        </a:rPr>
                        <a:t> 47</a:t>
                      </a:r>
                      <a:endParaRPr lang="pl-PL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  <a:latin typeface="+mj-lt"/>
                          <a:ea typeface="+mn-ea"/>
                          <a:cs typeface="+mn-cs"/>
                        </a:rPr>
                        <a:t>202</a:t>
                      </a:r>
                      <a:endParaRPr lang="pl-PL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73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2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764704"/>
            <a:ext cx="83058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Koszty funkcjonowania 2024/25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24018"/>
              </p:ext>
            </p:extLst>
          </p:nvPr>
        </p:nvGraphicFramePr>
        <p:xfrm>
          <a:off x="839416" y="1700808"/>
          <a:ext cx="10369152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 </a:t>
                      </a: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w złotych</a:t>
                      </a: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Świetlica (z wyżywieniem)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1 333 068,09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56250"/>
              </p:ext>
            </p:extLst>
          </p:nvPr>
        </p:nvGraphicFramePr>
        <p:xfrm>
          <a:off x="839416" y="2895457"/>
          <a:ext cx="10369152" cy="1355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51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Realizacja zadań wymagających stosowania specjalnej organizacji nauki i metod pracy dla dzieci i młodzieży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438 888,61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01143"/>
              </p:ext>
            </p:extLst>
          </p:nvPr>
        </p:nvGraphicFramePr>
        <p:xfrm>
          <a:off x="839416" y="4200139"/>
          <a:ext cx="10369152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Internat </a:t>
                      </a:r>
                      <a:endParaRPr lang="pl-PL" sz="24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836 222,43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6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305800" cy="852704"/>
          </a:xfrm>
        </p:spPr>
        <p:txBody>
          <a:bodyPr/>
          <a:lstStyle/>
          <a:p>
            <a:pPr algn="ctr"/>
            <a:r>
              <a:rPr lang="pl-PL" b="1" dirty="0"/>
              <a:t>Koszty funkcjonowania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41112"/>
              </p:ext>
            </p:extLst>
          </p:nvPr>
        </p:nvGraphicFramePr>
        <p:xfrm>
          <a:off x="911424" y="2060848"/>
          <a:ext cx="10081120" cy="3370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8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0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</a:rPr>
                        <a:t>Prace remontowo-budowlane</a:t>
                      </a:r>
                      <a:r>
                        <a:rPr lang="pl-PL" sz="2800" baseline="0" dirty="0">
                          <a:effectLst/>
                          <a:latin typeface="+mj-lt"/>
                        </a:rPr>
                        <a:t> 2023/2024</a:t>
                      </a:r>
                      <a:r>
                        <a:rPr lang="pl-PL" sz="2400" dirty="0">
                          <a:effectLst/>
                          <a:latin typeface="+mj-lt"/>
                        </a:rPr>
                        <a:t> </a:t>
                      </a: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</a:rPr>
                        <a:t>szkoła podstawowa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207 820,00</a:t>
                      </a:r>
                      <a:endParaRPr lang="pl-PL" sz="3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0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</a:rPr>
                        <a:t>Internat</a:t>
                      </a:r>
                      <a:r>
                        <a:rPr lang="pl-PL" sz="28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2800" dirty="0">
                          <a:effectLst/>
                          <a:latin typeface="+mj-lt"/>
                        </a:rPr>
                        <a:t> </a:t>
                      </a:r>
                      <a:endParaRPr lang="pl-PL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0,00</a:t>
                      </a:r>
                      <a:endParaRPr lang="pl-PL" sz="2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0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</a:rPr>
                        <a:t>razem</a:t>
                      </a:r>
                      <a:endParaRPr lang="pl-PL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  <a:latin typeface="+mj-lt"/>
                        </a:rPr>
                        <a:t>207 820,00</a:t>
                      </a:r>
                      <a:endParaRPr lang="pl-PL" sz="2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7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305800" cy="852704"/>
          </a:xfrm>
        </p:spPr>
        <p:txBody>
          <a:bodyPr/>
          <a:lstStyle/>
          <a:p>
            <a:pPr algn="ctr"/>
            <a:r>
              <a:rPr lang="pl-PL" b="1" dirty="0"/>
              <a:t>Koszty funkcjonowania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5471"/>
              </p:ext>
            </p:extLst>
          </p:nvPr>
        </p:nvGraphicFramePr>
        <p:xfrm>
          <a:off x="479376" y="1628800"/>
          <a:ext cx="11017224" cy="428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22401245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783769647"/>
                    </a:ext>
                  </a:extLst>
                </a:gridCol>
              </a:tblGrid>
              <a:tr h="612068">
                <a:tc gridSpan="2"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+mj-lt"/>
                        </a:rPr>
                        <a:t>Zakupy sprzętu i pomocy dydaktycznych łącznie:</a:t>
                      </a:r>
                      <a:r>
                        <a:rPr lang="pl-PL" sz="2800" baseline="0" dirty="0">
                          <a:latin typeface="+mj-lt"/>
                        </a:rPr>
                        <a:t> 46 134,00 zł</a:t>
                      </a:r>
                      <a:endParaRPr lang="pl-PL" sz="2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8456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Pomoce dydaktyczne pozostałe i książki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16 575,00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6077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Sprzęt i stroje do badmintona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7 078,00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52959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Sprzęt i stroje lekkoatletyczne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9 638,00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95069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Sprzęt i stroje do narciarstwa zjazdowego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816,00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253947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Sprzęt i stroje do piłki nożnej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1 258,00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72452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Sprzęt i stroje do biathlonu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latin typeface="+mj-lt"/>
                        </a:rPr>
                        <a:t>10 769,00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657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4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9084" y="764704"/>
            <a:ext cx="8305800" cy="852704"/>
          </a:xfrm>
        </p:spPr>
        <p:txBody>
          <a:bodyPr/>
          <a:lstStyle/>
          <a:p>
            <a:pPr algn="ctr"/>
            <a:r>
              <a:rPr lang="pl-PL" b="1" dirty="0"/>
              <a:t>Koszty funkcjonowania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62880"/>
              </p:ext>
            </p:extLst>
          </p:nvPr>
        </p:nvGraphicFramePr>
        <p:xfrm>
          <a:off x="911424" y="1844824"/>
          <a:ext cx="10081120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8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0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</a:rPr>
                        <a:t>Dochody łączne w roku</a:t>
                      </a:r>
                      <a:r>
                        <a:rPr lang="pl-PL" sz="2800" baseline="0" dirty="0">
                          <a:effectLst/>
                          <a:latin typeface="+mj-lt"/>
                        </a:rPr>
                        <a:t> szkolnym 2024/2025</a:t>
                      </a:r>
                      <a:endParaRPr lang="pl-PL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</a:rPr>
                        <a:t> </a:t>
                      </a:r>
                      <a:endParaRPr lang="pl-PL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</a:rPr>
                        <a:t>szkoła podstawowa</a:t>
                      </a:r>
                      <a:endParaRPr lang="pl-PL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19 122,41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0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</a:rPr>
                        <a:t>świetlica (za wyżywienie) </a:t>
                      </a:r>
                      <a:endParaRPr lang="pl-PL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292 542,09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0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j-lt"/>
                        </a:rPr>
                        <a:t>internat</a:t>
                      </a:r>
                      <a:endParaRPr lang="pl-PL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119 385,92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5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305800" cy="852704"/>
          </a:xfrm>
        </p:spPr>
        <p:txBody>
          <a:bodyPr/>
          <a:lstStyle/>
          <a:p>
            <a:pPr algn="ctr"/>
            <a:r>
              <a:rPr lang="pl-PL" b="1" dirty="0"/>
              <a:t>Koszty funkcjonowania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745233"/>
              </p:ext>
            </p:extLst>
          </p:nvPr>
        </p:nvGraphicFramePr>
        <p:xfrm>
          <a:off x="263352" y="2060848"/>
          <a:ext cx="11665296" cy="40118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089074">
                  <a:extLst>
                    <a:ext uri="{9D8B030D-6E8A-4147-A177-3AD203B41FA5}">
                      <a16:colId xmlns:a16="http://schemas.microsoft.com/office/drawing/2014/main" val="4207326451"/>
                    </a:ext>
                  </a:extLst>
                </a:gridCol>
                <a:gridCol w="3576222">
                  <a:extLst>
                    <a:ext uri="{9D8B030D-6E8A-4147-A177-3AD203B41FA5}">
                      <a16:colId xmlns:a16="http://schemas.microsoft.com/office/drawing/2014/main" val="1763106007"/>
                    </a:ext>
                  </a:extLst>
                </a:gridCol>
              </a:tblGrid>
              <a:tr h="1320147">
                <a:tc>
                  <a:txBody>
                    <a:bodyPr/>
                    <a:lstStyle/>
                    <a:p>
                      <a:pPr algn="l"/>
                      <a:r>
                        <a:rPr lang="pl-PL" sz="2800" dirty="0">
                          <a:latin typeface="+mj-lt"/>
                        </a:rPr>
                        <a:t>Środki z otrzymane z Polskiego Związku Narciarskiego na kształcenie młodzieży uzdolnionej sportowo:</a:t>
                      </a:r>
                      <a:endParaRPr lang="pl-PL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dirty="0">
                          <a:latin typeface="+mj-lt"/>
                        </a:rPr>
                        <a:t>20 000,00 zł</a:t>
                      </a:r>
                      <a:endParaRPr lang="pl-PL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702122"/>
                  </a:ext>
                </a:extLst>
              </a:tr>
              <a:tr h="1320147">
                <a:tc>
                  <a:txBody>
                    <a:bodyPr/>
                    <a:lstStyle/>
                    <a:p>
                      <a:pPr algn="l"/>
                      <a:r>
                        <a:rPr lang="pl-PL" sz="2800" b="1" dirty="0">
                          <a:latin typeface="+mj-lt"/>
                        </a:rPr>
                        <a:t>Środki otrzymane z Polskiego Związku Biathlonu na kształcenie młodzieży uzdolnionej sportowo:</a:t>
                      </a:r>
                      <a:endParaRPr lang="pl-PL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b="1" dirty="0">
                          <a:latin typeface="+mj-lt"/>
                        </a:rPr>
                        <a:t>100 026,18 zł</a:t>
                      </a:r>
                      <a:endParaRPr lang="pl-PL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102742"/>
                  </a:ext>
                </a:extLst>
              </a:tr>
              <a:tr h="1320147">
                <a:tc>
                  <a:txBody>
                    <a:bodyPr/>
                    <a:lstStyle/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pl-PL" sz="2800" b="1" dirty="0">
                          <a:latin typeface="+mj-lt"/>
                        </a:rPr>
                        <a:t>Finansowe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endParaRPr lang="pl-PL" sz="2800" b="1" dirty="0">
                        <a:latin typeface="+mj-lt"/>
                      </a:endParaRP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pl-PL" sz="2800" b="1" dirty="0">
                          <a:latin typeface="+mj-lt"/>
                        </a:rPr>
                        <a:t>Rzeczowe (sprzęt,</a:t>
                      </a:r>
                      <a:r>
                        <a:rPr lang="pl-PL" sz="2800" b="1" baseline="0" dirty="0">
                          <a:latin typeface="+mj-lt"/>
                        </a:rPr>
                        <a:t> badania)</a:t>
                      </a:r>
                      <a:endParaRPr lang="pl-PL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b="1" dirty="0">
                          <a:latin typeface="+mj-lt"/>
                        </a:rPr>
                        <a:t>88 040,69 zł</a:t>
                      </a:r>
                    </a:p>
                    <a:p>
                      <a:pPr algn="r"/>
                      <a:endParaRPr lang="pl-PL" sz="1800" b="1" dirty="0">
                        <a:latin typeface="+mj-lt"/>
                      </a:endParaRPr>
                    </a:p>
                    <a:p>
                      <a:pPr algn="r"/>
                      <a:r>
                        <a:rPr lang="pl-PL" sz="3200" b="1" dirty="0">
                          <a:latin typeface="+mj-lt"/>
                        </a:rPr>
                        <a:t>11 985,49 zł</a:t>
                      </a:r>
                      <a:endParaRPr lang="pl-PL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235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4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60B63-378F-4619-AA0C-743300AA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Koszty</a:t>
            </a:r>
            <a:r>
              <a:rPr lang="pl-PL" dirty="0"/>
              <a:t> </a:t>
            </a:r>
            <a:r>
              <a:rPr lang="pl-PL" b="1" dirty="0"/>
              <a:t>funkcjonowania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54E6C6F-D390-4CA2-B30A-A091DA863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4720"/>
              </p:ext>
            </p:extLst>
          </p:nvPr>
        </p:nvGraphicFramePr>
        <p:xfrm>
          <a:off x="623392" y="2132855"/>
          <a:ext cx="11060608" cy="26889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767261">
                  <a:extLst>
                    <a:ext uri="{9D8B030D-6E8A-4147-A177-3AD203B41FA5}">
                      <a16:colId xmlns:a16="http://schemas.microsoft.com/office/drawing/2014/main" val="4034393335"/>
                    </a:ext>
                  </a:extLst>
                </a:gridCol>
                <a:gridCol w="4293347">
                  <a:extLst>
                    <a:ext uri="{9D8B030D-6E8A-4147-A177-3AD203B41FA5}">
                      <a16:colId xmlns:a16="http://schemas.microsoft.com/office/drawing/2014/main" val="1706998643"/>
                    </a:ext>
                  </a:extLst>
                </a:gridCol>
              </a:tblGrid>
              <a:tr h="1317399">
                <a:tc>
                  <a:txBody>
                    <a:bodyPr/>
                    <a:lstStyle/>
                    <a:p>
                      <a:pPr algn="l"/>
                      <a:r>
                        <a:rPr lang="pl-PL" sz="2800" b="1" dirty="0">
                          <a:latin typeface="+mj-lt"/>
                        </a:rPr>
                        <a:t>Środki otrzymane – Projekt STREAM Edukacja w Szklarskiej Porębie:</a:t>
                      </a:r>
                      <a:endParaRPr lang="pl-PL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b="1" dirty="0">
                          <a:latin typeface="+mj-lt"/>
                        </a:rPr>
                        <a:t>327 584,63 zł</a:t>
                      </a:r>
                      <a:endParaRPr lang="pl-PL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203022"/>
                  </a:ext>
                </a:extLst>
              </a:tr>
              <a:tr h="1368745">
                <a:tc>
                  <a:txBody>
                    <a:bodyPr/>
                    <a:lstStyle/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pl-PL" sz="2800" b="1" dirty="0">
                          <a:latin typeface="+mj-lt"/>
                        </a:rPr>
                        <a:t>Finansowe</a:t>
                      </a: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endParaRPr lang="pl-PL" sz="2800" b="1" dirty="0">
                        <a:latin typeface="+mj-lt"/>
                      </a:endParaRPr>
                    </a:p>
                    <a:p>
                      <a:pPr marL="457200" indent="-457200" algn="r">
                        <a:buFont typeface="Arial" panose="020B0604020202020204" pitchFamily="34" charset="0"/>
                        <a:buChar char="•"/>
                      </a:pPr>
                      <a:r>
                        <a:rPr lang="pl-PL" sz="2800" b="1" dirty="0">
                          <a:latin typeface="+mj-lt"/>
                        </a:rPr>
                        <a:t>Rzeczowe (pomoce dydaktyczne)</a:t>
                      </a:r>
                      <a:endParaRPr lang="pl-PL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3200" b="1" dirty="0">
                          <a:latin typeface="+mj-lt"/>
                        </a:rPr>
                        <a:t>69 105,63 zł</a:t>
                      </a:r>
                    </a:p>
                    <a:p>
                      <a:pPr algn="r"/>
                      <a:endParaRPr lang="pl-PL" sz="1800" b="1" dirty="0">
                        <a:latin typeface="+mj-lt"/>
                      </a:endParaRPr>
                    </a:p>
                    <a:p>
                      <a:pPr algn="r"/>
                      <a:r>
                        <a:rPr lang="pl-PL" sz="3200" b="1" dirty="0">
                          <a:latin typeface="+mj-lt"/>
                        </a:rPr>
                        <a:t>258 479,00 zł</a:t>
                      </a:r>
                      <a:endParaRPr lang="pl-PL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653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5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34008" y="188640"/>
            <a:ext cx="11074400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l-PL" sz="4800" b="1" dirty="0"/>
              <a:t>Zestawienie zatrudnienia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02338"/>
              </p:ext>
            </p:extLst>
          </p:nvPr>
        </p:nvGraphicFramePr>
        <p:xfrm>
          <a:off x="479376" y="1196752"/>
          <a:ext cx="1071857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008">
                  <a:extLst>
                    <a:ext uri="{9D8B030D-6E8A-4147-A177-3AD203B41FA5}">
                      <a16:colId xmlns:a16="http://schemas.microsoft.com/office/drawing/2014/main" val="2260886533"/>
                    </a:ext>
                  </a:extLst>
                </a:gridCol>
                <a:gridCol w="2556285">
                  <a:extLst>
                    <a:ext uri="{9D8B030D-6E8A-4147-A177-3AD203B41FA5}">
                      <a16:colId xmlns:a16="http://schemas.microsoft.com/office/drawing/2014/main" val="3997314414"/>
                    </a:ext>
                  </a:extLst>
                </a:gridCol>
                <a:gridCol w="2556285">
                  <a:extLst>
                    <a:ext uri="{9D8B030D-6E8A-4147-A177-3AD203B41FA5}">
                      <a16:colId xmlns:a16="http://schemas.microsoft.com/office/drawing/2014/main" val="89806524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pl-PL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+mj-lt"/>
                        </a:rPr>
                        <a:t>etaty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+mj-lt"/>
                        </a:rPr>
                        <a:t>osoby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45694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Początkujący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18,56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79461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Mianowany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17,06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03166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8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Dyplomowany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32,22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3121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Razem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56,85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99907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Pracownicy niepedagogiczni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19,5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+mj-lt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557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2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7638-47A7-E4DD-B7BB-11357E4C6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41704E3C-5982-769E-9E87-CF4D9195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32992" y="1500556"/>
            <a:ext cx="11074400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pl-PL" sz="4800" b="1" dirty="0"/>
              <a:t>Zestawienie </a:t>
            </a:r>
            <a:br>
              <a:rPr lang="pl-PL" sz="4800" b="1" dirty="0"/>
            </a:br>
            <a:r>
              <a:rPr lang="pl-PL" sz="4800" b="1" dirty="0"/>
              <a:t>zatrudnienia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60F92B8-35B5-2DC8-8DE4-A475AABEA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51910"/>
              </p:ext>
            </p:extLst>
          </p:nvPr>
        </p:nvGraphicFramePr>
        <p:xfrm>
          <a:off x="5659737" y="460900"/>
          <a:ext cx="6048671" cy="593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259">
                  <a:extLst>
                    <a:ext uri="{9D8B030D-6E8A-4147-A177-3AD203B41FA5}">
                      <a16:colId xmlns:a16="http://schemas.microsoft.com/office/drawing/2014/main" val="1726959205"/>
                    </a:ext>
                  </a:extLst>
                </a:gridCol>
                <a:gridCol w="1299268">
                  <a:extLst>
                    <a:ext uri="{9D8B030D-6E8A-4147-A177-3AD203B41FA5}">
                      <a16:colId xmlns:a16="http://schemas.microsoft.com/office/drawing/2014/main" val="59044209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842612385"/>
                    </a:ext>
                  </a:extLst>
                </a:gridCol>
              </a:tblGrid>
              <a:tr h="334226">
                <a:tc>
                  <a:txBody>
                    <a:bodyPr/>
                    <a:lstStyle/>
                    <a:p>
                      <a:r>
                        <a:rPr lang="pl-PL" dirty="0"/>
                        <a:t>stanowisko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 etat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LO etat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29707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Sekretarz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35226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Główny księgowy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73206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Starszy księgowy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192719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 err="1">
                          <a:latin typeface="+mj-lt"/>
                        </a:rPr>
                        <a:t>St.Specjalista</a:t>
                      </a:r>
                      <a:r>
                        <a:rPr lang="pl-PL" sz="1200" dirty="0">
                          <a:latin typeface="+mj-lt"/>
                        </a:rPr>
                        <a:t> ds. płac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93868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St. Specjalista ds. kadr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342631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Kierownik gospodarczy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43303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Pomoc nauczyciela – internat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0942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Pomoc nauczyciela – internat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743980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Pomoc nauczyciela -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6483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Konserwator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52019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Konserwator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80142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Konserwator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316311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Szef Kuchni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073381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Kucharz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490304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Kucharz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885158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Pomoc kuchenna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166720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Pomoc kuchenna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55558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Sprzątaczka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96098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Sprzątaczka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83759"/>
                  </a:ext>
                </a:extLst>
              </a:tr>
              <a:tr h="27852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Sprzątaczka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695412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95A2DF1E-5D96-8EC4-6E47-DE1166D1C906}"/>
              </a:ext>
            </a:extLst>
          </p:cNvPr>
          <p:cNvSpPr txBox="1"/>
          <p:nvPr/>
        </p:nvSpPr>
        <p:spPr>
          <a:xfrm>
            <a:off x="1199456" y="234888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Zatrudnienie pracowników administracji i obsługi w roku szkolnym 2024/2025 w podziale na etaty według udziału procentowego</a:t>
            </a:r>
          </a:p>
        </p:txBody>
      </p:sp>
    </p:spTree>
    <p:extLst>
      <p:ext uri="{BB962C8B-B14F-4D97-AF65-F5344CB8AC3E}">
        <p14:creationId xmlns:p14="http://schemas.microsoft.com/office/powerpoint/2010/main" val="32705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99456" y="5085184"/>
            <a:ext cx="10468864" cy="1067544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CB0E02-119B-4D35-4910-81DDF1D98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>
            <a:fillRect/>
          </a:stretch>
        </p:blipFill>
        <p:spPr>
          <a:xfrm>
            <a:off x="911424" y="476672"/>
            <a:ext cx="7992888" cy="494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4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979104" y="404664"/>
            <a:ext cx="8305800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Działalność edukacyjna: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5479" y="1484783"/>
            <a:ext cx="15656843" cy="4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186D6E3-A9F9-6789-52BD-26B561932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13" y="1317381"/>
            <a:ext cx="9882974" cy="5135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8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979104" y="404664"/>
            <a:ext cx="8305800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Działalność edukacyjna: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31504" y="1412775"/>
            <a:ext cx="130564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9E1F4B-A04F-B413-568C-F7AE2442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685908"/>
            <a:ext cx="9454922" cy="4839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7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02EF6-9F1D-AD78-EC6C-74B960EA9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9568C9D-17AE-72CB-4FE8-1BB2D822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04" y="404664"/>
            <a:ext cx="8305800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Działalność edukacyjna: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4339EE5-C70A-896D-C3C9-ABE837400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412775"/>
            <a:ext cx="130564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157CE-71E5-25B8-FCF1-EDA6702A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393557"/>
            <a:ext cx="166446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258A8F-02B5-6911-EB0A-36C1B0349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31" y="1229770"/>
            <a:ext cx="10432945" cy="5223566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24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E6EDF-64BA-7E77-7895-83E49D3F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430E667-A137-7B7F-D263-C9AEC4CE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04" y="404664"/>
            <a:ext cx="8305800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Działalność edukacyjna: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3C35030-5EBA-2557-E427-93F25AF6B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412775"/>
            <a:ext cx="130564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D16F5-38DA-A1E1-71C8-FDB7ACD9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393557"/>
            <a:ext cx="166446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DAAD125-0E27-66A8-3F0E-A4469B0A3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8" y="1246443"/>
            <a:ext cx="10310703" cy="5206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94656" y="116632"/>
            <a:ext cx="11978008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400" b="1" dirty="0"/>
              <a:t>Analiza wyników egzaminu ósmoklasisty 2025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5D682-6FB6-CA71-B6FD-9809FD8DB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3508"/>
          <a:stretch>
            <a:fillRect/>
          </a:stretch>
        </p:blipFill>
        <p:spPr bwMode="auto">
          <a:xfrm>
            <a:off x="0" y="1516782"/>
            <a:ext cx="12192000" cy="4072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6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94656" y="116632"/>
            <a:ext cx="11978008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400" b="1" dirty="0"/>
              <a:t>Analiza wyników egzaminu ósmoklasisty 2025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13E699C-F935-253E-5F0F-0524E8652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435"/>
            <a:ext cx="12191999" cy="3779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5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94656" y="116632"/>
            <a:ext cx="11978008" cy="78069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4400" b="1" dirty="0"/>
              <a:t>Analiza wyników egzaminu ósmoklasisty 2025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AE9122B-6092-8AFB-FE0C-06C4E059C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12176554" cy="3816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9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3710</TotalTime>
  <Words>762</Words>
  <Application>Microsoft Office PowerPoint</Application>
  <PresentationFormat>Panoramiczny</PresentationFormat>
  <Paragraphs>281</Paragraphs>
  <Slides>28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7" baseType="lpstr">
      <vt:lpstr>Constantia</vt:lpstr>
      <vt:lpstr>Arial Narrow</vt:lpstr>
      <vt:lpstr>Arial</vt:lpstr>
      <vt:lpstr>Wingdings 2</vt:lpstr>
      <vt:lpstr>Gill Sans Ultra Bold</vt:lpstr>
      <vt:lpstr>Calibri</vt:lpstr>
      <vt:lpstr>Liberation Serif</vt:lpstr>
      <vt:lpstr>Times New Roman</vt:lpstr>
      <vt:lpstr>Przepływ</vt:lpstr>
      <vt:lpstr>SZKOŁA PODSTAWOWA Nr 5  z ODDZIAŁMI MISTRZOSTWA SPORTOWEGO   IM. WLASTIMILA HOFMANA  W SZKLARSKIEJ PORĘBIE</vt:lpstr>
      <vt:lpstr>Działalność edukacyjna:</vt:lpstr>
      <vt:lpstr>Działalność edukacyjna:</vt:lpstr>
      <vt:lpstr>Działalność edukacyjna:</vt:lpstr>
      <vt:lpstr>Działalność edukacyjna:</vt:lpstr>
      <vt:lpstr>Działalność edukacyjna:</vt:lpstr>
      <vt:lpstr>Analiza wyników egzaminu ósmoklasisty 2025</vt:lpstr>
      <vt:lpstr>Analiza wyników egzaminu ósmoklasisty 2025</vt:lpstr>
      <vt:lpstr>Analiza wyników egzaminu ósmoklasisty 2025</vt:lpstr>
      <vt:lpstr>Analiza wyników egzaminu ósmoklasisty 2025</vt:lpstr>
      <vt:lpstr>Analiza wyników egzaminu ósmoklasisty 2025</vt:lpstr>
      <vt:lpstr>Zdawalność matury 2025</vt:lpstr>
      <vt:lpstr>Prezentacja programu PowerPoint</vt:lpstr>
      <vt:lpstr>Zajęcia dodatkowe i realizowane programy</vt:lpstr>
      <vt:lpstr>PROJEKTY   </vt:lpstr>
      <vt:lpstr>V miejsce  DOLNOŚLĄSKIE IGRZYSKA MŁODZIEŻY SZKOLNEJ w rywalizacji 488 szkół.  </vt:lpstr>
      <vt:lpstr>Osiągniecia sportowe</vt:lpstr>
      <vt:lpstr>Osiągniecia naukowe</vt:lpstr>
      <vt:lpstr>Koszty funkcjonowania 2024/25</vt:lpstr>
      <vt:lpstr>Koszty funkcjonowania 2024/25</vt:lpstr>
      <vt:lpstr>Koszty funkcjonowania</vt:lpstr>
      <vt:lpstr>Koszty funkcjonowania</vt:lpstr>
      <vt:lpstr>Koszty funkcjonowania</vt:lpstr>
      <vt:lpstr>Koszty funkcjonowania</vt:lpstr>
      <vt:lpstr>Koszty funkcjonowania</vt:lpstr>
      <vt:lpstr>Zestawienie zatrudnienia</vt:lpstr>
      <vt:lpstr>Zestawienie  zatrudnienia</vt:lpstr>
      <vt:lpstr>Dziękuję za uwagę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5 IM. WLASTIMILA HOFMANA W SZKLARSKIEJ PORĘBIE</dc:title>
  <dc:creator>Tomek Frąc</dc:creator>
  <cp:lastModifiedBy>user</cp:lastModifiedBy>
  <cp:revision>281</cp:revision>
  <cp:lastPrinted>2023-09-28T08:25:02Z</cp:lastPrinted>
  <dcterms:created xsi:type="dcterms:W3CDTF">2012-09-19T10:25:32Z</dcterms:created>
  <dcterms:modified xsi:type="dcterms:W3CDTF">2025-09-19T09:43:12Z</dcterms:modified>
</cp:coreProperties>
</file>