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97" r:id="rId2"/>
    <p:sldId id="298" r:id="rId3"/>
    <p:sldId id="299" r:id="rId4"/>
    <p:sldId id="301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59" r:id="rId14"/>
    <p:sldId id="256" r:id="rId15"/>
    <p:sldId id="257" r:id="rId16"/>
    <p:sldId id="258" r:id="rId17"/>
    <p:sldId id="269" r:id="rId18"/>
    <p:sldId id="270" r:id="rId19"/>
    <p:sldId id="271" r:id="rId20"/>
    <p:sldId id="272" r:id="rId21"/>
    <p:sldId id="291" r:id="rId22"/>
    <p:sldId id="293" r:id="rId23"/>
    <p:sldId id="273" r:id="rId24"/>
    <p:sldId id="274" r:id="rId25"/>
    <p:sldId id="275" r:id="rId26"/>
    <p:sldId id="276" r:id="rId27"/>
    <p:sldId id="277" r:id="rId28"/>
    <p:sldId id="278" r:id="rId29"/>
    <p:sldId id="281" r:id="rId30"/>
    <p:sldId id="279" r:id="rId31"/>
    <p:sldId id="280" r:id="rId32"/>
    <p:sldId id="282" r:id="rId33"/>
    <p:sldId id="283" r:id="rId34"/>
    <p:sldId id="289" r:id="rId35"/>
    <p:sldId id="284" r:id="rId36"/>
    <p:sldId id="287" r:id="rId37"/>
    <p:sldId id="288" r:id="rId38"/>
    <p:sldId id="290" r:id="rId39"/>
    <p:sldId id="292" r:id="rId40"/>
    <p:sldId id="294" r:id="rId41"/>
    <p:sldId id="296" r:id="rId42"/>
    <p:sldId id="295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A02-CF12-42F4-B4C8-BFC758C4AFC9}" type="datetimeFigureOut">
              <a:rPr lang="pl-PL" smtClean="0"/>
              <a:t>25.09.2025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6CA32CF-9F67-48AA-8314-A72652CBD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770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A02-CF12-42F4-B4C8-BFC758C4AFC9}" type="datetimeFigureOut">
              <a:rPr lang="pl-PL" smtClean="0"/>
              <a:t>25.09.2025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CA32CF-9F67-48AA-8314-A72652CBD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6704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A02-CF12-42F4-B4C8-BFC758C4AFC9}" type="datetimeFigureOut">
              <a:rPr lang="pl-PL" smtClean="0"/>
              <a:t>25.09.2025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CA32CF-9F67-48AA-8314-A72652CBDA96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648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A02-CF12-42F4-B4C8-BFC758C4AFC9}" type="datetimeFigureOut">
              <a:rPr lang="pl-PL" smtClean="0"/>
              <a:t>25.09.2025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CA32CF-9F67-48AA-8314-A72652CBD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248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A02-CF12-42F4-B4C8-BFC758C4AFC9}" type="datetimeFigureOut">
              <a:rPr lang="pl-PL" smtClean="0"/>
              <a:t>25.09.2025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CA32CF-9F67-48AA-8314-A72652CBDA96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0965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A02-CF12-42F4-B4C8-BFC758C4AFC9}" type="datetimeFigureOut">
              <a:rPr lang="pl-PL" smtClean="0"/>
              <a:t>25.09.2025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CA32CF-9F67-48AA-8314-A72652CBD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1045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A02-CF12-42F4-B4C8-BFC758C4AFC9}" type="datetimeFigureOut">
              <a:rPr lang="pl-PL" smtClean="0"/>
              <a:t>25.09.2025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32CF-9F67-48AA-8314-A72652CBD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1560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A02-CF12-42F4-B4C8-BFC758C4AFC9}" type="datetimeFigureOut">
              <a:rPr lang="pl-PL" smtClean="0"/>
              <a:t>25.09.2025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32CF-9F67-48AA-8314-A72652CBD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809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A02-CF12-42F4-B4C8-BFC758C4AFC9}" type="datetimeFigureOut">
              <a:rPr lang="pl-PL" smtClean="0"/>
              <a:t>25.09.2025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32CF-9F67-48AA-8314-A72652CBD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614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A02-CF12-42F4-B4C8-BFC758C4AFC9}" type="datetimeFigureOut">
              <a:rPr lang="pl-PL" smtClean="0"/>
              <a:t>25.09.2025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CA32CF-9F67-48AA-8314-A72652CBD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473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A02-CF12-42F4-B4C8-BFC758C4AFC9}" type="datetimeFigureOut">
              <a:rPr lang="pl-PL" smtClean="0"/>
              <a:t>25.09.2025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6CA32CF-9F67-48AA-8314-A72652CBD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041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A02-CF12-42F4-B4C8-BFC758C4AFC9}" type="datetimeFigureOut">
              <a:rPr lang="pl-PL" smtClean="0"/>
              <a:t>25.09.2025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6CA32CF-9F67-48AA-8314-A72652CBD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888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A02-CF12-42F4-B4C8-BFC758C4AFC9}" type="datetimeFigureOut">
              <a:rPr lang="pl-PL" smtClean="0"/>
              <a:t>25.09.2025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32CF-9F67-48AA-8314-A72652CBD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8230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A02-CF12-42F4-B4C8-BFC758C4AFC9}" type="datetimeFigureOut">
              <a:rPr lang="pl-PL" smtClean="0"/>
              <a:t>25.09.2025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32CF-9F67-48AA-8314-A72652CBD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776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A02-CF12-42F4-B4C8-BFC758C4AFC9}" type="datetimeFigureOut">
              <a:rPr lang="pl-PL" smtClean="0"/>
              <a:t>25.09.2025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32CF-9F67-48AA-8314-A72652CBD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291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A02-CF12-42F4-B4C8-BFC758C4AFC9}" type="datetimeFigureOut">
              <a:rPr lang="pl-PL" smtClean="0"/>
              <a:t>25.09.2025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CA32CF-9F67-48AA-8314-A72652CBD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900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1EA02-CF12-42F4-B4C8-BFC758C4AFC9}" type="datetimeFigureOut">
              <a:rPr lang="pl-PL" smtClean="0"/>
              <a:t>25.09.2025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6CA32CF-9F67-48AA-8314-A72652CBD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068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Relationship Id="rId9" Type="http://schemas.openxmlformats.org/officeDocument/2006/relationships/image" Target="../media/image9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7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png"/><Relationship Id="rId9" Type="http://schemas.openxmlformats.org/officeDocument/2006/relationships/image" Target="../media/image10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7" Type="http://schemas.openxmlformats.org/officeDocument/2006/relationships/image" Target="../media/image115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g"/><Relationship Id="rId3" Type="http://schemas.openxmlformats.org/officeDocument/2006/relationships/image" Target="../media/image117.jpg"/><Relationship Id="rId7" Type="http://schemas.openxmlformats.org/officeDocument/2006/relationships/image" Target="../media/image121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g"/><Relationship Id="rId5" Type="http://schemas.openxmlformats.org/officeDocument/2006/relationships/image" Target="../media/image133.jpg"/><Relationship Id="rId4" Type="http://schemas.openxmlformats.org/officeDocument/2006/relationships/image" Target="../media/image1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image" Target="../media/image140.png"/><Relationship Id="rId9" Type="http://schemas.openxmlformats.org/officeDocument/2006/relationships/image" Target="../media/image14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7" Type="http://schemas.openxmlformats.org/officeDocument/2006/relationships/image" Target="../media/image147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146.jpg"/><Relationship Id="rId4" Type="http://schemas.openxmlformats.org/officeDocument/2006/relationships/image" Target="../media/image83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g"/><Relationship Id="rId3" Type="http://schemas.openxmlformats.org/officeDocument/2006/relationships/image" Target="../media/image149.jpg"/><Relationship Id="rId7" Type="http://schemas.openxmlformats.org/officeDocument/2006/relationships/image" Target="../media/image153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2.jpg"/><Relationship Id="rId5" Type="http://schemas.openxmlformats.org/officeDocument/2006/relationships/image" Target="../media/image151.jpg"/><Relationship Id="rId4" Type="http://schemas.openxmlformats.org/officeDocument/2006/relationships/image" Target="../media/image150.jpg"/><Relationship Id="rId9" Type="http://schemas.openxmlformats.org/officeDocument/2006/relationships/image" Target="../media/image15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g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4.jpg"/><Relationship Id="rId4" Type="http://schemas.openxmlformats.org/officeDocument/2006/relationships/image" Target="../media/image163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g"/><Relationship Id="rId3" Type="http://schemas.openxmlformats.org/officeDocument/2006/relationships/image" Target="../media/image166.jpg"/><Relationship Id="rId7" Type="http://schemas.openxmlformats.org/officeDocument/2006/relationships/image" Target="../media/image170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g"/><Relationship Id="rId5" Type="http://schemas.openxmlformats.org/officeDocument/2006/relationships/image" Target="../media/image168.jpg"/><Relationship Id="rId4" Type="http://schemas.openxmlformats.org/officeDocument/2006/relationships/image" Target="../media/image16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g"/><Relationship Id="rId4" Type="http://schemas.openxmlformats.org/officeDocument/2006/relationships/image" Target="../media/image17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6649F29-DF36-4008-C61A-A055E45D2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222" y="821872"/>
            <a:ext cx="8421267" cy="43858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EF0D4E9E-59F5-25FB-3997-33E15915B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222" y="4058193"/>
            <a:ext cx="9449389" cy="2265317"/>
          </a:xfrm>
        </p:spPr>
        <p:txBody>
          <a:bodyPr>
            <a:normAutofit/>
          </a:bodyPr>
          <a:lstStyle/>
          <a:p>
            <a:r>
              <a:rPr lang="pl-PL" sz="3200" dirty="0"/>
              <a:t>Przedszkole Samorządowe nr 2 </a:t>
            </a:r>
            <a:br>
              <a:rPr lang="pl-PL" sz="3200" dirty="0"/>
            </a:br>
            <a:r>
              <a:rPr lang="pl-PL" sz="3200" dirty="0"/>
              <a:t>w Szklarskiej Porębie</a:t>
            </a:r>
            <a:br>
              <a:rPr lang="pl-PL" sz="3200" dirty="0"/>
            </a:br>
            <a:r>
              <a:rPr lang="pl-PL" sz="3200" dirty="0"/>
              <a:t>Sprawozdanie z działalności placówki</a:t>
            </a:r>
            <a:br>
              <a:rPr lang="pl-PL" sz="3200" dirty="0"/>
            </a:br>
            <a:r>
              <a:rPr lang="pl-PL" sz="3200" dirty="0"/>
              <a:t>rok szkolny 2024/2025</a:t>
            </a:r>
          </a:p>
        </p:txBody>
      </p:sp>
    </p:spTree>
    <p:extLst>
      <p:ext uri="{BB962C8B-B14F-4D97-AF65-F5344CB8AC3E}">
        <p14:creationId xmlns:p14="http://schemas.microsoft.com/office/powerpoint/2010/main" val="2128626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291C95-F830-5718-E9D4-81B97DA0752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923180" y="104504"/>
            <a:ext cx="4172820" cy="1645920"/>
          </a:xfrm>
        </p:spPr>
        <p:txBody>
          <a:bodyPr/>
          <a:lstStyle/>
          <a:p>
            <a:r>
              <a:rPr lang="pl-PL" dirty="0"/>
              <a:t>Przyjaciele </a:t>
            </a:r>
            <a:r>
              <a:rPr lang="pl-PL" dirty="0" err="1"/>
              <a:t>Zippiego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BCE0313-CA5A-30AE-BE13-1ECDF8175AA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878763" y="191589"/>
            <a:ext cx="4313237" cy="3509555"/>
          </a:xfrm>
        </p:spPr>
        <p:txBody>
          <a:bodyPr/>
          <a:lstStyle/>
          <a:p>
            <a:r>
              <a:rPr lang="pl-PL" dirty="0"/>
              <a:t>Działaj z </a:t>
            </a:r>
            <a:r>
              <a:rPr lang="pl-PL" dirty="0" err="1"/>
              <a:t>imPETem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FBB4A2B-2C36-872B-3C9F-3D9B369F0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70" y="1436388"/>
            <a:ext cx="2724288" cy="383196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0EDEFC1-B74A-EF18-AB17-B5D27F313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48" y="2366334"/>
            <a:ext cx="2869592" cy="38796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224DDA5-4252-20A5-CAF3-9EF00BD80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419" y="692040"/>
            <a:ext cx="3525980" cy="158669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339C92F-76C8-6D0D-0D97-D6E086444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6" t="4558" r="3405" b="34585"/>
          <a:stretch>
            <a:fillRect/>
          </a:stretch>
        </p:blipFill>
        <p:spPr>
          <a:xfrm>
            <a:off x="7797739" y="2561015"/>
            <a:ext cx="3175340" cy="42083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911124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B4DC74-ED84-E1A8-B392-652F42AA4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80937" y="237744"/>
            <a:ext cx="5022139" cy="5673478"/>
          </a:xfrm>
        </p:spPr>
        <p:txBody>
          <a:bodyPr/>
          <a:lstStyle/>
          <a:p>
            <a:r>
              <a:rPr lang="pl-PL" dirty="0"/>
              <a:t>Dzieci mają wychodne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3A845A2-DB3B-0E69-3867-DA9E44B7F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237744"/>
            <a:ext cx="4313864" cy="5666100"/>
          </a:xfrm>
        </p:spPr>
        <p:txBody>
          <a:bodyPr/>
          <a:lstStyle/>
          <a:p>
            <a:r>
              <a:rPr lang="pl-PL" dirty="0"/>
              <a:t>Projekt Sensoryczna Tęcza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EF890A46-C025-F2E5-4CF4-6D01A46B9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37" y="831556"/>
            <a:ext cx="3501942" cy="2350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0508D2A-5F88-D357-1412-0A622E213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5" t="25720" r="3585" b="162"/>
          <a:stretch>
            <a:fillRect/>
          </a:stretch>
        </p:blipFill>
        <p:spPr>
          <a:xfrm>
            <a:off x="9966276" y="831556"/>
            <a:ext cx="1538336" cy="2380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E0AA570-246E-6810-90AF-C996B601F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440" y="3679180"/>
            <a:ext cx="1969842" cy="2626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ADC69032-4289-21A8-92B2-E5FBB5029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37" y="3681861"/>
            <a:ext cx="3501942" cy="2626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0D008275-4E9D-5D54-34EF-06981B8A43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163" y="1106085"/>
            <a:ext cx="3501942" cy="1575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EBE6C9E4-3FC1-20F2-157F-E98FC9FDF0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71" y="2844566"/>
            <a:ext cx="1881957" cy="141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47853042-AE75-C52D-D742-014A8A19BC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38" y="4435966"/>
            <a:ext cx="4154824" cy="1869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03218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B2A2D7-58B6-60BC-9C03-15F566B17B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310896"/>
            <a:ext cx="4313864" cy="5600326"/>
          </a:xfrm>
        </p:spPr>
        <p:txBody>
          <a:bodyPr/>
          <a:lstStyle/>
          <a:p>
            <a:r>
              <a:rPr lang="pl-PL" dirty="0"/>
              <a:t>Gotuj z nami „Winiary”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0D5D857-A606-1585-0F0B-75B727EBE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310896"/>
            <a:ext cx="4313864" cy="5592948"/>
          </a:xfrm>
        </p:spPr>
        <p:txBody>
          <a:bodyPr/>
          <a:lstStyle/>
          <a:p>
            <a:r>
              <a:rPr lang="pl-PL" dirty="0"/>
              <a:t>Realizacja programu preorientacji zawodowej w przedszkolu – poznawanie zawodów i pasji swoich najbliższych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5998F55-A282-0319-0339-409829AC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96" y="1149263"/>
            <a:ext cx="2098208" cy="2797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3550808-35DC-0350-B12C-DB9294ECB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745" y="4877525"/>
            <a:ext cx="3833188" cy="186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EBBA291-D682-CF47-49B8-C1D3B1A9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26" y="4252550"/>
            <a:ext cx="3319548" cy="2489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C01C52F-0C34-2F3D-0ED1-CD5C8C92B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745" y="2271176"/>
            <a:ext cx="3833188" cy="2158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AD7E7E9-7021-DE74-8C12-D1C566F43C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150" y="1149263"/>
            <a:ext cx="3846718" cy="1731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33C6886-1D31-739D-FCDF-FD57445BD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853" y="3160761"/>
            <a:ext cx="3846718" cy="1731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35837E3-9403-C4FA-EA10-7B0C6D7EA8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2188" y="5050602"/>
            <a:ext cx="1995336" cy="1496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7519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85CBE9-5978-23B1-F9AD-4907D4DF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833" y="268460"/>
            <a:ext cx="9419780" cy="890003"/>
          </a:xfrm>
        </p:spPr>
        <p:txBody>
          <a:bodyPr/>
          <a:lstStyle/>
          <a:p>
            <a:r>
              <a:rPr lang="pl-PL" dirty="0"/>
              <a:t>Akcje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1F2F19-B0F8-4CD8-DBC1-EA1B1B3A1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288" y="1234441"/>
            <a:ext cx="10343324" cy="4676782"/>
          </a:xfrm>
        </p:spPr>
        <p:txBody>
          <a:bodyPr>
            <a:normAutofit/>
          </a:bodyPr>
          <a:lstStyle/>
          <a:p>
            <a:r>
              <a:rPr lang="pl-PL" sz="2000" b="1" dirty="0"/>
              <a:t>Szkoła do hymnu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CFFD436-5F22-EF68-339A-2563EDAFB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531" y="521870"/>
            <a:ext cx="3379361" cy="2128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4940701-98C4-96CD-89DB-F95201543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69" y="3402591"/>
            <a:ext cx="3849903" cy="2887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3451B0C-B285-566A-6C1F-8D6C6ED21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657" y="4619674"/>
            <a:ext cx="2724363" cy="20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1A28DF8-8D74-2DBA-751E-B99035A343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47" y="2215577"/>
            <a:ext cx="3784884" cy="2032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5B0EED6-5FF9-19BD-445B-7DC44FFDEA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48" y="93964"/>
            <a:ext cx="2757572" cy="2068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3B6FF379-AA1F-8F26-00D5-7C69806E7C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48" y="4649370"/>
            <a:ext cx="3784883" cy="1940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71BB8603-DE4B-5F67-83AB-442BAE32D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49" y="2364502"/>
            <a:ext cx="2724363" cy="20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8888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E0B115C7-6368-C874-C0F6-2ED9D3671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81" y="4796350"/>
            <a:ext cx="3309104" cy="1862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8A089435-9C2A-EC4F-945C-01EDD3EBB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62" y="0"/>
            <a:ext cx="9205549" cy="607423"/>
          </a:xfrm>
        </p:spPr>
        <p:txBody>
          <a:bodyPr>
            <a:normAutofit fontScale="90000"/>
          </a:bodyPr>
          <a:lstStyle/>
          <a:p>
            <a:r>
              <a:rPr lang="pl-PL" dirty="0"/>
              <a:t>Akcje 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B336332-7CE6-7AE5-F386-7EA001671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522515"/>
            <a:ext cx="4313864" cy="5388708"/>
          </a:xfrm>
        </p:spPr>
        <p:txBody>
          <a:bodyPr/>
          <a:lstStyle/>
          <a:p>
            <a:r>
              <a:rPr lang="pl-PL" dirty="0"/>
              <a:t>Sprzątanie Świata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F05E3954-7DFB-42FB-E26E-219E01EE6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522515"/>
            <a:ext cx="4313864" cy="1382485"/>
          </a:xfrm>
        </p:spPr>
        <p:txBody>
          <a:bodyPr/>
          <a:lstStyle/>
          <a:p>
            <a:r>
              <a:rPr lang="pl-PL" dirty="0"/>
              <a:t>Dzień Ziemi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DAC717E-F6F7-274A-1869-10BAD18C3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906" y="2541033"/>
            <a:ext cx="3248001" cy="2436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FA17D60-7C36-FAE2-4B7B-966487504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81" y="965228"/>
            <a:ext cx="3248002" cy="2436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A6F752F-EED8-2C0C-FE03-54D405A1A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4" y="1129938"/>
            <a:ext cx="3390843" cy="1909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E7D2886-57ED-7508-8CFA-62F7B6577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99" y="4759259"/>
            <a:ext cx="3146252" cy="1771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00939B1-9558-E9A6-562C-59F8387F84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89" y="2724332"/>
            <a:ext cx="2400915" cy="3256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6281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6895A39B-1065-50E7-4E97-738262363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9761" y="1191154"/>
            <a:ext cx="1919200" cy="2558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9F485D96-A05B-195A-D440-508373BE2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7840" y="322217"/>
            <a:ext cx="5135236" cy="5589005"/>
          </a:xfrm>
        </p:spPr>
        <p:txBody>
          <a:bodyPr/>
          <a:lstStyle/>
          <a:p>
            <a:r>
              <a:rPr lang="pl-PL" dirty="0"/>
              <a:t>Giga laurka dla Strażników Lasów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B0D7470-FDAF-8D75-CD86-5F2D902CE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322217"/>
            <a:ext cx="4313864" cy="5581627"/>
          </a:xfrm>
        </p:spPr>
        <p:txBody>
          <a:bodyPr/>
          <a:lstStyle/>
          <a:p>
            <a:r>
              <a:rPr lang="pl-PL" dirty="0"/>
              <a:t>Przytul się do drzewa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068693C-4514-D004-E968-2720954E1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52" y="1152834"/>
            <a:ext cx="3681296" cy="1656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A6A5E99-AB45-7C4E-1F7F-7E91A3A31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555" y="2101745"/>
            <a:ext cx="3317545" cy="1492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907977C-9FA7-7C76-F5E3-4BFE68FBCC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8311" y="4835830"/>
            <a:ext cx="3140904" cy="1662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1AD1583-4166-C327-8BDE-9AFFA92D4B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1672" y="3352288"/>
            <a:ext cx="1919200" cy="2558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43B7EF2-D6D5-CFB4-AF51-431CC3805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8443" y="4223952"/>
            <a:ext cx="1898465" cy="2531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3155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6D5A8B-6FF9-E4D8-E74A-26A4BA50E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8800" y="235131"/>
            <a:ext cx="5006062" cy="5676091"/>
          </a:xfrm>
        </p:spPr>
        <p:txBody>
          <a:bodyPr/>
          <a:lstStyle/>
          <a:p>
            <a:r>
              <a:rPr lang="pl-PL" dirty="0"/>
              <a:t>Pomoc dla powodzian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B6BDD345-26FF-153B-50A2-41C2251AD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235131"/>
            <a:ext cx="4313864" cy="5668713"/>
          </a:xfrm>
        </p:spPr>
        <p:txBody>
          <a:bodyPr/>
          <a:lstStyle/>
          <a:p>
            <a:r>
              <a:rPr lang="pl-PL" dirty="0"/>
              <a:t>Cała Polska czyta dzieciom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E1E6131-21D1-DE2C-91DE-0DFF7E5F1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05" y="4935984"/>
            <a:ext cx="3052991" cy="1565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784430A-9E0E-431D-AA43-BC454B68D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297" y="2902343"/>
            <a:ext cx="1251373" cy="1668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36DDC9A-0BF4-9EE6-DEA8-BD6C5F011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18" y="2865879"/>
            <a:ext cx="1251374" cy="1668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2F5C437-8894-EC49-27E8-243AAB1FA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05" y="881394"/>
            <a:ext cx="3029623" cy="170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5F00598-1196-20CE-042B-73592A5072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652" y="2902342"/>
            <a:ext cx="1251374" cy="1668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52BA03E-D3C3-B966-4E01-A03033411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31" y="2370338"/>
            <a:ext cx="4702636" cy="2565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3311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F5B594-59DA-49FF-3FDC-C471989E5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91589"/>
            <a:ext cx="8911687" cy="755189"/>
          </a:xfrm>
        </p:spPr>
        <p:txBody>
          <a:bodyPr/>
          <a:lstStyle/>
          <a:p>
            <a:r>
              <a:rPr lang="pl-PL" dirty="0"/>
              <a:t>Współpraca z Instytucjami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E7732D3C-F92D-3ED4-7D42-5C5A28D53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166950"/>
            <a:ext cx="8915400" cy="2142308"/>
          </a:xfrm>
        </p:spPr>
        <p:txBody>
          <a:bodyPr/>
          <a:lstStyle/>
          <a:p>
            <a:r>
              <a:rPr lang="pl-PL" dirty="0"/>
              <a:t>Związek Gmin Karkonoskich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konkurs plastyczny „Śmieciowy potwór – przyjaciel recyklingu”, udział w festynie w Bukowcu – malowanie na szkle, strój ekologiczny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Akcja „ Ubieramy ekologiczną choinkę”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Zajęcia edukacyjne – segregacja odpadów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99A1082-8C78-6CA7-C354-C11126B0C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98" y="3357094"/>
            <a:ext cx="3710740" cy="2783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F5152B5-E7A7-28CE-BCF2-0870547D8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067" y="3357096"/>
            <a:ext cx="1941635" cy="2783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12BB243-53A8-1CC3-3B9A-D7715E46F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26" y="3357095"/>
            <a:ext cx="2219141" cy="2783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0063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DB55D3-7A00-9887-42FB-CEAADAEEC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Policja, Straż Miejska, Straż Pożarna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14DF92-F709-33AA-E8E2-B0F3E6FF7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358537"/>
            <a:ext cx="8915400" cy="1654629"/>
          </a:xfrm>
        </p:spPr>
        <p:txBody>
          <a:bodyPr/>
          <a:lstStyle/>
          <a:p>
            <a:r>
              <a:rPr lang="pl-PL" dirty="0"/>
              <a:t>Bezpieczny Przedszkolak</a:t>
            </a:r>
          </a:p>
          <a:p>
            <a:r>
              <a:rPr lang="pl-PL" dirty="0"/>
              <a:t>Akcja „</a:t>
            </a:r>
            <a:r>
              <a:rPr lang="pl-PL" dirty="0" err="1"/>
              <a:t>Zgubek</a:t>
            </a:r>
            <a:r>
              <a:rPr lang="pl-PL" dirty="0"/>
              <a:t>”</a:t>
            </a:r>
          </a:p>
          <a:p>
            <a:r>
              <a:rPr lang="pl-PL" dirty="0"/>
              <a:t>Rajd Przedszkolaka</a:t>
            </a:r>
          </a:p>
          <a:p>
            <a:r>
              <a:rPr lang="pl-PL" dirty="0"/>
              <a:t>Mały Ratowniczek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93B6CE6-ACB6-1DB1-FDE9-433EC7A93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33" y="3604741"/>
            <a:ext cx="3440815" cy="2580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F79177E-41E3-AEF4-17B5-9B31BE1BA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36" y="4411772"/>
            <a:ext cx="2806766" cy="2196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9CDE5AC-2257-8518-34F5-4CD26FE12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0" y="1316388"/>
            <a:ext cx="3313835" cy="2485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AAF7D8B-3632-68EB-7DF1-D0E2512E0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35" y="4411772"/>
            <a:ext cx="3284490" cy="2185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63DEE62-34B7-9D18-24B6-FA6328BA4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36" y="1972476"/>
            <a:ext cx="2806766" cy="2105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3378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60EA0E-30FB-3731-B8F1-A581E41E0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5" y="391886"/>
            <a:ext cx="9762898" cy="931817"/>
          </a:xfrm>
        </p:spPr>
        <p:txBody>
          <a:bodyPr/>
          <a:lstStyle/>
          <a:p>
            <a:r>
              <a:rPr lang="pl-PL" dirty="0"/>
              <a:t>Biblioteka miejska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BAC347-AF20-6EFD-7E8B-879AC3BED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193075"/>
            <a:ext cx="8915400" cy="1881052"/>
          </a:xfrm>
        </p:spPr>
        <p:txBody>
          <a:bodyPr/>
          <a:lstStyle/>
          <a:p>
            <a:r>
              <a:rPr lang="pl-PL" dirty="0"/>
              <a:t>Dzień kota</a:t>
            </a:r>
          </a:p>
          <a:p>
            <a:r>
              <a:rPr lang="pl-PL" dirty="0"/>
              <a:t>Matematyka w literaturze</a:t>
            </a:r>
          </a:p>
          <a:p>
            <a:r>
              <a:rPr lang="pl-PL" dirty="0"/>
              <a:t>Biblioteczka artysty</a:t>
            </a:r>
          </a:p>
          <a:p>
            <a:r>
              <a:rPr lang="pl-PL" dirty="0"/>
              <a:t>Mała książka – wielki człowiek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7CC0E15-CDA8-10A5-DA3B-31ADCC82E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89" y="3344091"/>
            <a:ext cx="3933075" cy="3217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7C5822D-1DC2-39CC-47B1-1ACEE6F11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78" y="3344092"/>
            <a:ext cx="2372352" cy="3217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C3A86E8-385E-F01F-4F7D-C80E0A03B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12" y="3344091"/>
            <a:ext cx="2413364" cy="3217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35DCF7C-83F6-0FC7-D248-7BB956FD3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89" y="296091"/>
            <a:ext cx="3847823" cy="2885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4164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CB6149-8750-1E58-1F11-70C89E11A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Organizacja pracy przedszkola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8BED36-2DDB-F9F8-4A04-AE62D5EB2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Przedszkole czynne w godzinach 6:30- 17:00</a:t>
            </a:r>
          </a:p>
          <a:p>
            <a:r>
              <a:rPr lang="pl-PL" dirty="0"/>
              <a:t>Cztery oddziały przedszkolne, podzielone według grup wiekowych</a:t>
            </a:r>
          </a:p>
          <a:p>
            <a:pPr marL="0" indent="0">
              <a:buNone/>
            </a:pPr>
            <a:r>
              <a:rPr lang="pl-PL" dirty="0"/>
              <a:t> na 3-, 4-, 5- i 6-cio latki</a:t>
            </a:r>
          </a:p>
          <a:p>
            <a:r>
              <a:rPr lang="pl-PL" dirty="0"/>
              <a:t>W roku szkolnym 2024/2025 uczęszczało 102 dzieci</a:t>
            </a:r>
          </a:p>
          <a:p>
            <a:r>
              <a:rPr lang="pl-PL" dirty="0"/>
              <a:t>Praca dydaktyczno- wychowawcza w oparciu o program „Drużyna Marzeń” WSiP</a:t>
            </a:r>
          </a:p>
          <a:p>
            <a:r>
              <a:rPr lang="pl-PL" dirty="0">
                <a:solidFill>
                  <a:schemeClr val="tx1"/>
                </a:solidFill>
              </a:rPr>
              <a:t>Z dożywiania finansowanego przez MOPS korzystało 7 dzieci</a:t>
            </a:r>
          </a:p>
          <a:p>
            <a:r>
              <a:rPr lang="pl-PL" dirty="0">
                <a:solidFill>
                  <a:schemeClr val="tx1"/>
                </a:solidFill>
              </a:rPr>
              <a:t>Z transportu na koszt OP korzystało 2 dzieci</a:t>
            </a:r>
          </a:p>
        </p:txBody>
      </p:sp>
    </p:spTree>
    <p:extLst>
      <p:ext uri="{BB962C8B-B14F-4D97-AF65-F5344CB8AC3E}">
        <p14:creationId xmlns:p14="http://schemas.microsoft.com/office/powerpoint/2010/main" val="3429655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7F2431D9-CD2D-6C9C-A3EA-DE8C4BC74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9" y="4763589"/>
            <a:ext cx="3897906" cy="175405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7043C3C-924C-0D7A-C0C2-095AEDEC6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217" y="162170"/>
            <a:ext cx="9658396" cy="951875"/>
          </a:xfrm>
        </p:spPr>
        <p:txBody>
          <a:bodyPr/>
          <a:lstStyle/>
          <a:p>
            <a:r>
              <a:rPr lang="pl-PL" dirty="0"/>
              <a:t>Karkonoski Park Narodowy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2F30E2-DF99-19B9-3C2C-923546DC4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905691"/>
            <a:ext cx="8915400" cy="5005531"/>
          </a:xfrm>
        </p:spPr>
        <p:txBody>
          <a:bodyPr/>
          <a:lstStyle/>
          <a:p>
            <a:r>
              <a:rPr lang="pl-PL" dirty="0"/>
              <a:t>Przedszkolaku, przyroda cię potrzebuje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6009828-0694-0F9C-F358-1B004AF9C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57" y="1584390"/>
            <a:ext cx="3648891" cy="164200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C7D765A-2751-D2C2-896B-C724D33B6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140" y="4657005"/>
            <a:ext cx="4201211" cy="189054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3514953-E6D7-ABBC-A7C7-F35AF236D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60" y="1571171"/>
            <a:ext cx="3943252" cy="177446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A7DDF5A-AC0B-5DD6-27DF-32B799215B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r="23465"/>
          <a:stretch>
            <a:fillRect/>
          </a:stretch>
        </p:blipFill>
        <p:spPr>
          <a:xfrm>
            <a:off x="4033272" y="2425416"/>
            <a:ext cx="3729794" cy="354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80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E7E34C-5899-E1CA-9BF1-9E3271A095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67246" y="185818"/>
            <a:ext cx="10824755" cy="171918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Muzyka łączy pokolenia – występ zespołu ludowego Kosówki, zespół Górska Roma,                                         Chór </a:t>
            </a:r>
            <a:r>
              <a:rPr lang="pl-PL" dirty="0" err="1"/>
              <a:t>Porębianie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5B47AAD-AD2B-98E3-1905-B828BB9C0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712" y="4537942"/>
            <a:ext cx="2770052" cy="19098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A7C818C-F17F-F7C3-858C-68ED5E0B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92" y="4537943"/>
            <a:ext cx="2770052" cy="19098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5DF9866-17A8-30B2-6AB0-0827FE2A0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40" y="4537942"/>
            <a:ext cx="4244175" cy="19098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2FF33CB-E056-A32D-6D4F-832535FF1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719" y="2068152"/>
            <a:ext cx="4244175" cy="19098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C9EB128D-629A-1319-5957-3E83D2AEE9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15" y="2068152"/>
            <a:ext cx="4244175" cy="19098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60093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6B736C-4E12-C2D3-BEF1-FCC7C2BD3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131" y="252549"/>
            <a:ext cx="9745481" cy="809897"/>
          </a:xfrm>
        </p:spPr>
        <p:txBody>
          <a:bodyPr>
            <a:normAutofit fontScale="90000"/>
          </a:bodyPr>
          <a:lstStyle/>
          <a:p>
            <a:r>
              <a:rPr lang="pl-PL" dirty="0"/>
              <a:t>Zajęcia dodatkowe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4BA132-C2D1-D922-8046-7D3D7CD6B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0" y="844732"/>
            <a:ext cx="9858692" cy="3205002"/>
          </a:xfrm>
        </p:spPr>
        <p:txBody>
          <a:bodyPr>
            <a:normAutofit/>
          </a:bodyPr>
          <a:lstStyle/>
          <a:p>
            <a:r>
              <a:rPr lang="pl-PL" dirty="0"/>
              <a:t>Język angielski</a:t>
            </a:r>
          </a:p>
          <a:p>
            <a:r>
              <a:rPr lang="pl-PL" dirty="0"/>
              <a:t>Warsztaty muzyczne</a:t>
            </a:r>
          </a:p>
          <a:p>
            <a:r>
              <a:rPr lang="pl-PL" dirty="0"/>
              <a:t>Koncerty Filharmonii Dolnośląskiej</a:t>
            </a:r>
          </a:p>
          <a:p>
            <a:r>
              <a:rPr lang="pl-PL" dirty="0"/>
              <a:t>Zajęcia przyrodnicze</a:t>
            </a:r>
          </a:p>
          <a:p>
            <a:r>
              <a:rPr lang="pl-PL" dirty="0" err="1"/>
              <a:t>Legorobotyka</a:t>
            </a:r>
            <a:r>
              <a:rPr lang="pl-PL" dirty="0"/>
              <a:t> z Brick4kids</a:t>
            </a:r>
          </a:p>
          <a:p>
            <a:r>
              <a:rPr lang="pl-PL" dirty="0"/>
              <a:t>Spektakle teatralne </a:t>
            </a:r>
          </a:p>
          <a:p>
            <a:r>
              <a:rPr lang="pl-PL" dirty="0"/>
              <a:t>Pokazy i warsztaty magiczne i cyrkowe</a:t>
            </a:r>
          </a:p>
          <a:p>
            <a:r>
              <a:rPr lang="pl-PL" dirty="0"/>
              <a:t>Aerobik, nauka gry w tenisa, narty biegowe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CBF19ED-C81F-4BFC-D2ED-7F89BC39A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02" y="4049734"/>
            <a:ext cx="2915122" cy="2186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2F8E3B0-0B0D-4C05-6C66-BB50F131D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76" y="4725558"/>
            <a:ext cx="1451381" cy="1968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68C75CB-9793-17ED-B4C6-E0903EBCC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97" y="2536256"/>
            <a:ext cx="3499783" cy="1968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0931670-E6F4-0B6D-5C54-D0358E1B0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76" y="163814"/>
            <a:ext cx="4374732" cy="1968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5BA7C455-B11D-1A9C-8C86-92173469B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125" y="2536255"/>
            <a:ext cx="1451381" cy="1968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B4DBCAE1-830F-7A33-EB4D-651B59E6C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049" y="4688019"/>
            <a:ext cx="1451381" cy="1968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B31DA9B1-C602-8A6A-B1B3-662364D46E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452" y="4049734"/>
            <a:ext cx="1816877" cy="2186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28C19CF0-B779-5EE4-A7CA-8ACE4BB325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269" y="4725558"/>
            <a:ext cx="919668" cy="1968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3657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6893E7-77C0-AFFC-5D13-E988751B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SPORT I ZDROWIE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3C06F5-3188-C2D7-A874-196E941A2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193075"/>
            <a:ext cx="10529252" cy="4718148"/>
          </a:xfrm>
        </p:spPr>
        <p:txBody>
          <a:bodyPr/>
          <a:lstStyle/>
          <a:p>
            <a:r>
              <a:rPr lang="pl-PL" dirty="0"/>
              <a:t>Zimowa spartakiada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343F9CC-5663-C689-6E66-9B31950BF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47" y="3597462"/>
            <a:ext cx="3991307" cy="299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078825D-2710-D719-446F-0F3940D09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43" y="4378085"/>
            <a:ext cx="4862078" cy="218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2E3E542-4E1D-439B-D64E-10D5D4C51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59" y="1663338"/>
            <a:ext cx="4125257" cy="309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4FE63BA-2B5F-B681-18E9-E50DDA1D1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00" y="2094324"/>
            <a:ext cx="4669356" cy="2101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8274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282B20-6128-7006-2E1D-A13DD39D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133" y="240791"/>
            <a:ext cx="9911480" cy="755905"/>
          </a:xfrm>
        </p:spPr>
        <p:txBody>
          <a:bodyPr/>
          <a:lstStyle/>
          <a:p>
            <a:r>
              <a:rPr lang="pl-PL" dirty="0"/>
              <a:t>Dzień sportu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249B8F2-9A47-3C9D-19D6-2F9291F29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072" y="2997785"/>
            <a:ext cx="3474720" cy="2606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A3EBD7C-6E81-683C-D8DC-A5DF4384B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126" y="4441338"/>
            <a:ext cx="3099968" cy="2324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3BFD224-7C73-E4A7-3EDB-EDD7C3786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64" y="403655"/>
            <a:ext cx="3802135" cy="2851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36ABF7E-01E4-BF6E-5CF0-81DCDEB1B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53" y="996696"/>
            <a:ext cx="4442611" cy="2851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28D100A-5292-1551-C104-86A978957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20" y="3848297"/>
            <a:ext cx="4757306" cy="2918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9796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896EA3-E05A-0BFA-5A35-906BB19C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234" y="95794"/>
            <a:ext cx="5442857" cy="888275"/>
          </a:xfrm>
        </p:spPr>
        <p:txBody>
          <a:bodyPr>
            <a:normAutofit/>
          </a:bodyPr>
          <a:lstStyle/>
          <a:p>
            <a:r>
              <a:rPr lang="pl-PL" dirty="0"/>
              <a:t>Niebieskie Igrzyska</a:t>
            </a:r>
          </a:p>
        </p:txBody>
      </p:sp>
      <p:pic>
        <p:nvPicPr>
          <p:cNvPr id="6" name="2025-07-17-164119259">
            <a:hlinkClick r:id="" action="ppaction://media"/>
            <a:extLst>
              <a:ext uri="{FF2B5EF4-FFF2-40B4-BE49-F238E27FC236}">
                <a16:creationId xmlns:a16="http://schemas.microsoft.com/office/drawing/2014/main" id="{070C08F4-0E0D-BED9-16B4-C8E9495A63DD}"/>
              </a:ext>
            </a:extLst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612" y="1101876"/>
            <a:ext cx="3038475" cy="5421312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083FEE1-9D5C-CB2F-558A-0763437E3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921" y="539931"/>
            <a:ext cx="4246360" cy="20519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2CCC6DC-CA4E-6E91-20A7-1A197FBAC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921" y="2761497"/>
            <a:ext cx="3620108" cy="19005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CA692DE-86F2-5EAA-49A4-85B69BC8A2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5169" y="4882723"/>
            <a:ext cx="3996746" cy="21577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F82A1353-B6A5-2EA0-393B-AEE07C8EF5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080" y="1402893"/>
            <a:ext cx="4221974" cy="24096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Symbol zastępczy zawartości 4">
            <a:extLst>
              <a:ext uri="{FF2B5EF4-FFF2-40B4-BE49-F238E27FC236}">
                <a16:creationId xmlns:a16="http://schemas.microsoft.com/office/drawing/2014/main" id="{1AB48651-D863-4A45-47F6-2158FACD9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7080" y="4096503"/>
            <a:ext cx="4221975" cy="20082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5836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624C55-06B6-5A0B-AE6B-69393B6FF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Narty biegowe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81209CE-211F-3E0C-9465-0C10F30D5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25" y="4663446"/>
            <a:ext cx="3214947" cy="1809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4F0D82E-815E-F75D-C27A-88D3217D9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22" y="1349829"/>
            <a:ext cx="5295537" cy="298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4D2E933-82C7-F662-5600-9C5F92397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71" y="4229298"/>
            <a:ext cx="1868033" cy="2490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1420FA1-9ABD-E98D-C67B-75D397B2B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627" y="943673"/>
            <a:ext cx="2235994" cy="298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9602226-549B-E078-F8DC-D925006E9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759" y="4229298"/>
            <a:ext cx="1868033" cy="2490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DD4EAD2-0327-CA6D-60F0-406511EAC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57" y="943673"/>
            <a:ext cx="2235994" cy="298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0428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8284B4-1479-36B0-DF2B-2C4E4965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1" y="0"/>
            <a:ext cx="10635932" cy="1905000"/>
          </a:xfrm>
        </p:spPr>
        <p:txBody>
          <a:bodyPr/>
          <a:lstStyle/>
          <a:p>
            <a:r>
              <a:rPr lang="pl-PL" dirty="0"/>
              <a:t>Korty tenisowe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4033052-74AE-285A-4422-DF9F04E3F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593" y="955518"/>
            <a:ext cx="4482020" cy="2016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DEA64C2-A8EA-86DF-BA91-F6DEED192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" y="1361993"/>
            <a:ext cx="3776632" cy="1699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F23EE40-D011-4431-82D0-CF3562B3C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659026"/>
            <a:ext cx="6013919" cy="270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E5B50CA-61E4-EE46-DC54-7AAC21583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90" y="4314992"/>
            <a:ext cx="3150538" cy="2362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6E4404A1-7F6C-CE96-EBF2-6AC9F9573E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1" y="4603549"/>
            <a:ext cx="2765794" cy="2074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DD8B6787-A7C0-75EC-6818-7D24C26E7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314" y="497614"/>
            <a:ext cx="3150538" cy="2362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930AA95-8478-2F44-D165-AF10CEBC53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90" y="4407408"/>
            <a:ext cx="4957137" cy="2230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70757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6882CC-B8B6-DB3B-F480-06E347B0EF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63337" y="277149"/>
            <a:ext cx="10528663" cy="1627851"/>
          </a:xfrm>
        </p:spPr>
        <p:txBody>
          <a:bodyPr/>
          <a:lstStyle/>
          <a:p>
            <a:r>
              <a:rPr lang="pl-PL" dirty="0"/>
              <a:t>Sztuki walki dla najmłodszych – Taekwondo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19D011E-4497-6B65-5F53-244A7870A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89" y="2739497"/>
            <a:ext cx="3535840" cy="2651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FA87062-42F9-39C3-8B07-A4C2BD2DA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350" y="4001604"/>
            <a:ext cx="3171932" cy="237894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109D5E1-3BBF-6E0C-2F70-FFC7DB8A8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70" y="1905000"/>
            <a:ext cx="3171932" cy="237894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48554BF-D5FB-FCB7-701D-75B31424E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305" y="3928971"/>
            <a:ext cx="3535840" cy="2651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64CFBED-DC83-AA41-E5B1-A35E08100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25" y="1832367"/>
            <a:ext cx="3535840" cy="2651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1483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CACBDA82-421A-96DA-DE78-5F8D1C68D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Przedszkolny aerobik z panią Karoliną</a:t>
            </a: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261D593D-DA84-E4AE-7366-B5DFBB80E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22" y="4260423"/>
            <a:ext cx="3098460" cy="23996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04BD7B1-F047-15FB-9AB7-AF093BC8D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91" y="4260423"/>
            <a:ext cx="2960689" cy="23996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512AA6D-100F-DFB9-DEFA-890B9DFF2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04" y="1436915"/>
            <a:ext cx="3067552" cy="23006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94ABE29-EB03-0B21-47E1-B1355CEC1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22" y="1436914"/>
            <a:ext cx="3067553" cy="23006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58C5F28-CAAF-112E-2114-98D00953C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92" y="1495696"/>
            <a:ext cx="2953640" cy="22152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7009CE1-E2EC-5BB8-69F9-C5B7B88F6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19" y="4260424"/>
            <a:ext cx="3067551" cy="23006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9157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FF258EF-2DE8-0194-2C2E-B57D819EB1FB}"/>
              </a:ext>
            </a:extLst>
          </p:cNvPr>
          <p:cNvSpPr txBox="1"/>
          <p:nvPr/>
        </p:nvSpPr>
        <p:spPr>
          <a:xfrm>
            <a:off x="1828800" y="1158240"/>
            <a:ext cx="731520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200" dirty="0"/>
              <a:t>W przedszkolu zatrudnionych było łącznie: 26</a:t>
            </a:r>
          </a:p>
          <a:p>
            <a:endParaRPr lang="pl-PL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12</a:t>
            </a:r>
            <a:r>
              <a:rPr lang="pl-PL" sz="2200" dirty="0"/>
              <a:t> Nauczycieli , w tym 9 na pełen etat</a:t>
            </a:r>
          </a:p>
          <a:p>
            <a:r>
              <a:rPr lang="pl-PL" sz="2200" dirty="0"/>
              <a:t>	oraz 1,5 etatu specjalistów </a:t>
            </a:r>
            <a:endParaRPr lang="pl-PL" sz="22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14</a:t>
            </a:r>
            <a:r>
              <a:rPr lang="pl-PL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sz="2200" dirty="0"/>
              <a:t>pracowników obsługi i administracji</a:t>
            </a:r>
          </a:p>
          <a:p>
            <a:endParaRPr lang="pl-PL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200" dirty="0"/>
              <a:t>Stopień awansu zawodowego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/>
              <a:t>Początkujący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/>
              <a:t>Kontraktowy 4 </a:t>
            </a:r>
            <a:endParaRPr lang="pl-PL" sz="22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/>
              <a:t>Mianowany 2 </a:t>
            </a:r>
            <a:endParaRPr lang="pl-PL" sz="22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/>
              <a:t>Dyplomowany 4  </a:t>
            </a:r>
            <a:endParaRPr lang="pl-PL" sz="2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41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0A759C-4A86-7C44-C41D-9441DCC4D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Tydzień Zdrowia Psychicznego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1DB262A-34DE-2F91-74E5-286A5B3BB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71" y="4595345"/>
            <a:ext cx="2683407" cy="18585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7D54E34-4B35-5893-241B-64C0A012E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384" y="1737291"/>
            <a:ext cx="2729699" cy="214159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5F02545-9CA5-1E53-3933-BB75E43AE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383" y="4595345"/>
            <a:ext cx="2729699" cy="18585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285F503-AEB0-712A-809C-3D45143B2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25" y="1737290"/>
            <a:ext cx="2526653" cy="214159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C65CD386-36B1-218B-2A1A-613AEBD45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715313" y="2007174"/>
            <a:ext cx="5324042" cy="39930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621460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EAD05D-4BDA-3F48-4721-82BABD1D1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Zajęcia kulinarne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51FD96B-3101-0339-9DD3-D555BD959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9452" y="1588878"/>
            <a:ext cx="4213796" cy="28094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C7C75F2-F81E-F2E5-C4E5-AA68136D6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7662" y="1905000"/>
            <a:ext cx="4106950" cy="27563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48FFC38-0176-C18F-5092-B3DC71BC5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0884" y="2970722"/>
            <a:ext cx="3699706" cy="36997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13865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ACC6A7-4C4D-3EE9-0781-8E06B0919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29" y="209006"/>
            <a:ext cx="9240383" cy="1695994"/>
          </a:xfrm>
        </p:spPr>
        <p:txBody>
          <a:bodyPr/>
          <a:lstStyle/>
          <a:p>
            <a:r>
              <a:rPr lang="pl-PL" dirty="0" err="1"/>
              <a:t>Dentobus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79CAF4D-C75E-FF64-D353-C7CD1A762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626" y="4328016"/>
            <a:ext cx="5409308" cy="24341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D4FCB7D-C138-3EA1-3BEE-92CD95E2E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79" y="1490866"/>
            <a:ext cx="3406497" cy="45419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5E51A47-5E59-9872-13BF-2BDE62946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30" y="1212525"/>
            <a:ext cx="5409309" cy="24341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78031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50A393-B1EC-CDF8-EA04-A7B8E81CF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087" y="139281"/>
            <a:ext cx="8911687" cy="1396768"/>
          </a:xfrm>
        </p:spPr>
        <p:txBody>
          <a:bodyPr/>
          <a:lstStyle/>
          <a:p>
            <a:r>
              <a:rPr lang="pl-PL" dirty="0"/>
              <a:t>Spacery, wycieczki, ćwiczenia, zawody, podchody, zabawy…</a:t>
            </a:r>
          </a:p>
        </p:txBody>
      </p:sp>
      <p:pic>
        <p:nvPicPr>
          <p:cNvPr id="4" name="VID_20250718_133058">
            <a:hlinkClick r:id="" action="ppaction://media"/>
            <a:extLst>
              <a:ext uri="{FF2B5EF4-FFF2-40B4-BE49-F238E27FC236}">
                <a16:creationId xmlns:a16="http://schemas.microsoft.com/office/drawing/2014/main" id="{F01A0E69-FF23-754C-AE1B-3E5D9F4F9D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5144" y="1666526"/>
            <a:ext cx="3403422" cy="4537895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97EF898-B1C2-82CC-DB33-E62C9C068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12" y="4404497"/>
            <a:ext cx="2405238" cy="1803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9920A46-ADC7-E587-62A6-4B4CF1727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12" y="2131546"/>
            <a:ext cx="2405238" cy="1803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453F07C-6892-D145-0656-AFBF83326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146" y="3213903"/>
            <a:ext cx="3206984" cy="1443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3378236-7638-E40F-72FC-8F96E96CB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146" y="1509806"/>
            <a:ext cx="3206984" cy="1443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4A582CB-E77F-7856-D8F1-4B76B08F70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753" y="5017831"/>
            <a:ext cx="3206984" cy="1443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46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345D5A-0ED2-7275-8E5C-A7AFBF977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755" y="191590"/>
            <a:ext cx="9823858" cy="853440"/>
          </a:xfrm>
        </p:spPr>
        <p:txBody>
          <a:bodyPr/>
          <a:lstStyle/>
          <a:p>
            <a:r>
              <a:rPr lang="pl-PL" dirty="0"/>
              <a:t>Wycieczki autokarowe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BB3C3A-E92F-DBD9-D1A7-8733733B6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0754" y="1045030"/>
            <a:ext cx="9823858" cy="4866192"/>
          </a:xfrm>
        </p:spPr>
        <p:txBody>
          <a:bodyPr/>
          <a:lstStyle/>
          <a:p>
            <a:r>
              <a:rPr lang="pl-PL" dirty="0"/>
              <a:t>KPN Jelenia Góra Sobieszów</a:t>
            </a:r>
          </a:p>
          <a:p>
            <a:r>
              <a:rPr lang="pl-PL" dirty="0"/>
              <a:t>Pałac Bukowiec</a:t>
            </a:r>
          </a:p>
          <a:p>
            <a:r>
              <a:rPr lang="pl-PL" dirty="0"/>
              <a:t>Teatr Animacji Jelenia Góra Cieplice</a:t>
            </a:r>
          </a:p>
          <a:p>
            <a:r>
              <a:rPr lang="pl-PL" dirty="0"/>
              <a:t>Huta Julia Piechowice</a:t>
            </a:r>
          </a:p>
          <a:p>
            <a:r>
              <a:rPr lang="pl-PL" dirty="0"/>
              <a:t>„</a:t>
            </a:r>
            <a:r>
              <a:rPr lang="pl-PL" dirty="0" err="1"/>
              <a:t>Zwierzaczkowo</a:t>
            </a:r>
            <a:r>
              <a:rPr lang="pl-PL" dirty="0"/>
              <a:t>” Szklarska Poręba Dolna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7B162AB-71DB-6892-8133-066DE714E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641" y="3217950"/>
            <a:ext cx="3506649" cy="1972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9C7D2FE-85AD-A52A-6B36-CFB6B8546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353" y="3282947"/>
            <a:ext cx="1855194" cy="329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58E8283-F2EC-BCB3-6BC0-E11149516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2" y="679717"/>
            <a:ext cx="3680965" cy="2072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5CC7D66-0F79-29B5-60AE-EE762DBD1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40" y="3282947"/>
            <a:ext cx="2170303" cy="329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C6BBC5A-673E-19FC-8086-F8E8CF567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31" y="4978376"/>
            <a:ext cx="2133111" cy="1599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8A1DDFD-03F2-2D31-A233-0E842EE37F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51" y="4978379"/>
            <a:ext cx="2841679" cy="1599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7724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60861B6B-014C-FB40-8513-5AB3502A1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080" y="2999655"/>
            <a:ext cx="3879913" cy="22135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2299D47-BA6C-76DF-3302-B4A99735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121920"/>
            <a:ext cx="8911687" cy="740229"/>
          </a:xfrm>
        </p:spPr>
        <p:txBody>
          <a:bodyPr/>
          <a:lstStyle/>
          <a:p>
            <a:r>
              <a:rPr lang="pl-PL" dirty="0"/>
              <a:t>Imprezy Integracyjne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11B822-D04D-803C-4770-8ED9388DD8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8503" y="862150"/>
            <a:ext cx="5274573" cy="849402"/>
          </a:xfrm>
        </p:spPr>
        <p:txBody>
          <a:bodyPr/>
          <a:lstStyle/>
          <a:p>
            <a:r>
              <a:rPr lang="pl-PL" dirty="0"/>
              <a:t>Święto pieczonego ziemniaka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FADA007-731D-37BA-A7AE-959CE3669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862149"/>
            <a:ext cx="4313864" cy="5041695"/>
          </a:xfrm>
        </p:spPr>
        <p:txBody>
          <a:bodyPr/>
          <a:lstStyle/>
          <a:p>
            <a:r>
              <a:rPr lang="pl-PL" dirty="0"/>
              <a:t>Festyn rodzinny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3742E17-10E3-97EA-7E88-22060E6AB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587" y="4722352"/>
            <a:ext cx="3671779" cy="2013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9504D4CB-16E4-0277-014E-20D730B60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869" y="1120595"/>
            <a:ext cx="3731569" cy="20407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5F0C5047-D88E-87D9-64C6-58910E41C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88" y="1120595"/>
            <a:ext cx="3450049" cy="1940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A6E9FFC0-362F-CD26-7EEA-4466B5DCCB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2532" y="2052810"/>
            <a:ext cx="2142127" cy="2200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1F39C722-3C24-B68A-A190-7FFADD04A5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326" y="2905972"/>
            <a:ext cx="3450050" cy="2307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9C34C08-35C2-E083-DDFB-A50D84340D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7508" y="4875625"/>
            <a:ext cx="3450049" cy="2040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6063A16-CEA6-9C30-4041-7C8781890E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0" r="33723"/>
          <a:stretch>
            <a:fillRect/>
          </a:stretch>
        </p:blipFill>
        <p:spPr>
          <a:xfrm>
            <a:off x="6440158" y="1395175"/>
            <a:ext cx="2142127" cy="2055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1529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0C9E7F1-9B6A-27CF-896A-F561CA06056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417" y="1173797"/>
            <a:ext cx="2267630" cy="3023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5BF57457-B475-5F98-DF4F-6FAF368043F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356777" y="248612"/>
            <a:ext cx="4397262" cy="4156473"/>
          </a:xfrm>
        </p:spPr>
        <p:txBody>
          <a:bodyPr/>
          <a:lstStyle/>
          <a:p>
            <a:r>
              <a:rPr lang="pl-PL" dirty="0"/>
              <a:t>Dziecięce kolędowanie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D7F81F4-E71E-0E72-B79C-BD1403C11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0" y="4067145"/>
            <a:ext cx="5457740" cy="2455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36437FB-E297-B148-7A30-44AA5F5DC64B}"/>
              </a:ext>
            </a:extLst>
          </p:cNvPr>
          <p:cNvSpPr txBox="1"/>
          <p:nvPr/>
        </p:nvSpPr>
        <p:spPr>
          <a:xfrm>
            <a:off x="1749837" y="248612"/>
            <a:ext cx="388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Wielkanocne poszukiwanie jajek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14592309-E6F4-A1D6-5116-17F220AF1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76" y="905691"/>
            <a:ext cx="3327074" cy="1955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99AEA23-A739-6AB4-4142-422F996C2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330" y="4768161"/>
            <a:ext cx="5206802" cy="2089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03FAB89-BB40-2BD5-05C9-D57CAC2895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74" y="2685551"/>
            <a:ext cx="4814643" cy="2198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9067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AA0A6F-F4CA-4B45-127A-D317D0D26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200298"/>
            <a:ext cx="8911687" cy="949234"/>
          </a:xfrm>
        </p:spPr>
        <p:txBody>
          <a:bodyPr/>
          <a:lstStyle/>
          <a:p>
            <a:r>
              <a:rPr lang="pl-PL" dirty="0"/>
              <a:t>Imprezy wpisane w kalendarium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5F0F31-875E-B33F-744B-41F0BA5F03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41714" y="1149532"/>
            <a:ext cx="5161362" cy="4761690"/>
          </a:xfrm>
        </p:spPr>
        <p:txBody>
          <a:bodyPr/>
          <a:lstStyle/>
          <a:p>
            <a:r>
              <a:rPr lang="pl-PL" dirty="0"/>
              <a:t>Dzień Kolorowej Skarpetki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7587204-5C26-43B8-1047-0347B8619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9999" y="1149532"/>
            <a:ext cx="3884611" cy="4754312"/>
          </a:xfrm>
        </p:spPr>
        <p:txBody>
          <a:bodyPr/>
          <a:lstStyle/>
          <a:p>
            <a:r>
              <a:rPr lang="pl-PL" dirty="0"/>
              <a:t>Dzień kropki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8459FAC-258B-C042-7020-32AAB65BF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09" y="2585779"/>
            <a:ext cx="4511094" cy="317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ED23CBA-0B35-371B-27BB-693B1688A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14" y="3005787"/>
            <a:ext cx="1753035" cy="3847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AC02644-64F3-52DC-9196-01A1F640C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437" y="1688082"/>
            <a:ext cx="1675538" cy="3677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8DD4E54-1921-9D72-E0EC-7C104D7B9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726" y="367549"/>
            <a:ext cx="1825933" cy="4007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9910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6179E0D0-2C7A-F893-612B-8AA830EFB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65" y="4150765"/>
            <a:ext cx="2348113" cy="1761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F3B9442-1A1A-E120-69F3-7CA4BEFCD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081" y="4150765"/>
            <a:ext cx="2348113" cy="1761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B7265F-0E2B-CDA3-87C0-1A64FBDCB6C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84662" y="304800"/>
            <a:ext cx="2928575" cy="5607050"/>
          </a:xfrm>
        </p:spPr>
        <p:txBody>
          <a:bodyPr/>
          <a:lstStyle/>
          <a:p>
            <a:r>
              <a:rPr lang="pl-PL" dirty="0"/>
              <a:t>Dzień Przyjaciela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A564AF6-8F91-5EC8-FC3F-AC76CD65BC8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679475" y="304800"/>
            <a:ext cx="5512526" cy="5599113"/>
          </a:xfrm>
        </p:spPr>
        <p:txBody>
          <a:bodyPr/>
          <a:lstStyle/>
          <a:p>
            <a:r>
              <a:rPr lang="pl-PL" dirty="0"/>
              <a:t>Dzień bezpiecznego Internetu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10944B7-77D2-9E1C-70EB-7319DFF8B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64" y="1741925"/>
            <a:ext cx="2348113" cy="1761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A406A65-858B-A158-5C6A-AEB537023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98" y="1741926"/>
            <a:ext cx="2348113" cy="1761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8C2CFBF-9970-B8FF-00B4-22A22BC21D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249545" y="3792735"/>
            <a:ext cx="1993671" cy="2658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95CEBAD-51F0-A5E4-B8B9-EB5C82D15B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9071" y="3842668"/>
            <a:ext cx="1978433" cy="2637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82A6096-2D47-C1D8-1CB4-DFE94893D5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1768" y="1069111"/>
            <a:ext cx="3146519" cy="2359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64728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F62AE8-D9D5-3BBB-C168-955D23579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3006" y="418011"/>
            <a:ext cx="3666308" cy="2603863"/>
          </a:xfrm>
        </p:spPr>
        <p:txBody>
          <a:bodyPr/>
          <a:lstStyle/>
          <a:p>
            <a:r>
              <a:rPr lang="pl-PL" dirty="0"/>
              <a:t>Dzień jesieni</a:t>
            </a:r>
          </a:p>
          <a:p>
            <a:r>
              <a:rPr lang="pl-PL" dirty="0"/>
              <a:t>Andrzejki</a:t>
            </a:r>
          </a:p>
          <a:p>
            <a:r>
              <a:rPr lang="pl-PL" dirty="0"/>
              <a:t>Powitanie bałwanka </a:t>
            </a:r>
          </a:p>
          <a:p>
            <a:r>
              <a:rPr lang="pl-PL" dirty="0"/>
              <a:t>Mikołajki</a:t>
            </a:r>
          </a:p>
          <a:p>
            <a:r>
              <a:rPr lang="pl-PL" dirty="0"/>
              <a:t>Bal karnawałowy</a:t>
            </a:r>
          </a:p>
          <a:p>
            <a:r>
              <a:rPr lang="pl-PL" dirty="0"/>
              <a:t>Powitanie wiosny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D83EAA4-0CF6-0607-BDEC-B0F6E485F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917" y="4489061"/>
            <a:ext cx="3985006" cy="2241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53667B4-CAD4-19C9-0B35-B3A4FDFC6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51" y="813816"/>
            <a:ext cx="4087172" cy="2159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6C224D6-DFFD-3FBD-1ABF-E686BBC4C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4947" y="2887752"/>
            <a:ext cx="4230628" cy="2381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704EB1FE-780C-D122-5FE1-12708CE6E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96" y="4543282"/>
            <a:ext cx="3890890" cy="2241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17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FD29F8-87FF-B6B9-2E6C-FD1DDF0CB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87384"/>
            <a:ext cx="8911687" cy="731520"/>
          </a:xfrm>
        </p:spPr>
        <p:txBody>
          <a:bodyPr/>
          <a:lstStyle/>
          <a:p>
            <a:r>
              <a:rPr lang="pl-PL" dirty="0"/>
              <a:t>Koszty funkcjonowania przedszkola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07C542-61BA-9AE0-F9BF-E8C9FF60B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4816" y="1158240"/>
            <a:ext cx="10209320" cy="5556069"/>
          </a:xfrm>
        </p:spPr>
        <p:txBody>
          <a:bodyPr>
            <a:normAutofit/>
          </a:bodyPr>
          <a:lstStyle/>
          <a:p>
            <a:r>
              <a:rPr lang="pl-PL" dirty="0"/>
              <a:t>Całkowity koszt funkcjonowania przedszkola – 2 777 159,00 zł</a:t>
            </a:r>
          </a:p>
          <a:p>
            <a:pPr marL="0" indent="0">
              <a:buNone/>
            </a:pPr>
            <a:r>
              <a:rPr lang="pl-PL" dirty="0"/>
              <a:t>w tym:</a:t>
            </a:r>
          </a:p>
          <a:p>
            <a:r>
              <a:rPr lang="pl-PL" dirty="0"/>
              <a:t>wynagrodzenia pracowników – 1 939 915,00 zł</a:t>
            </a:r>
          </a:p>
          <a:p>
            <a:r>
              <a:rPr lang="pl-PL" dirty="0"/>
              <a:t>pochodne od wynagrodzeń – 345 408,00 zł</a:t>
            </a:r>
          </a:p>
          <a:p>
            <a:r>
              <a:rPr lang="pl-PL" dirty="0"/>
              <a:t>działalność socjalna – 128 632,00 zł</a:t>
            </a:r>
          </a:p>
          <a:p>
            <a:r>
              <a:rPr lang="pl-PL" dirty="0"/>
              <a:t>energia elektryczna, woda, ścieki, opał – 68 850,00 zł</a:t>
            </a:r>
          </a:p>
          <a:p>
            <a:r>
              <a:rPr lang="pl-PL" dirty="0"/>
              <a:t>remonty – 11 095,00 zł</a:t>
            </a:r>
          </a:p>
          <a:p>
            <a:r>
              <a:rPr lang="pl-PL" dirty="0"/>
              <a:t>realizacja zadań wymagających stosowania specjalnej organizacji nauki – 185 308,00 zł</a:t>
            </a:r>
          </a:p>
          <a:p>
            <a:r>
              <a:rPr lang="pl-PL" dirty="0"/>
              <a:t>doskonalenie nauczycieli – 8 331,00 zł</a:t>
            </a:r>
          </a:p>
          <a:p>
            <a:r>
              <a:rPr lang="pl-PL" dirty="0"/>
              <a:t>pozostałe (wyposażenie, materiały, usługi) – 89 620,00 zł</a:t>
            </a:r>
          </a:p>
          <a:p>
            <a:endParaRPr lang="pl-PL" dirty="0"/>
          </a:p>
          <a:p>
            <a:r>
              <a:rPr lang="pl-PL" dirty="0"/>
              <a:t>W kosztach działalności nie uwzględniono kosztu zakupu środków żywności finansowanych z wpłat rodziców – 299 314,00 zł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8644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FC7258-20F3-35DE-C952-0ABA6F927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74172"/>
            <a:ext cx="8911687" cy="151529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Konkursy plastyczne</a:t>
            </a:r>
            <a:br>
              <a:rPr lang="pl-PL" dirty="0"/>
            </a:br>
            <a:br>
              <a:rPr lang="pl-PL" dirty="0"/>
            </a:br>
            <a:r>
              <a:rPr lang="pl-PL" dirty="0"/>
              <a:t>Ogólnopolskie konkursy plastyczne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3796D5-3D23-259B-8ECA-F8F8B3360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Ten magiczny czas</a:t>
            </a:r>
          </a:p>
          <a:p>
            <a:r>
              <a:rPr lang="pl-PL" dirty="0"/>
              <a:t>Mój pałac marzeń</a:t>
            </a:r>
          </a:p>
          <a:p>
            <a:r>
              <a:rPr lang="pl-PL" dirty="0"/>
              <a:t>Mój wymarzony lizak</a:t>
            </a:r>
          </a:p>
          <a:p>
            <a:r>
              <a:rPr lang="pl-PL" dirty="0"/>
              <a:t>Moja wymarzona złota rybka</a:t>
            </a:r>
          </a:p>
          <a:p>
            <a:r>
              <a:rPr lang="pl-PL" dirty="0"/>
              <a:t>Na początku była miłość - moja rodzina</a:t>
            </a:r>
          </a:p>
          <a:p>
            <a:r>
              <a:rPr lang="pl-PL" dirty="0"/>
              <a:t>Giga Laurka dla Strażników Lasów</a:t>
            </a:r>
          </a:p>
          <a:p>
            <a:r>
              <a:rPr lang="pl-PL" dirty="0"/>
              <a:t>Zdrowie w szarości</a:t>
            </a:r>
          </a:p>
          <a:p>
            <a:r>
              <a:rPr lang="pl-PL" dirty="0"/>
              <a:t>Wiosna w bajce</a:t>
            </a:r>
          </a:p>
        </p:txBody>
      </p:sp>
    </p:spTree>
    <p:extLst>
      <p:ext uri="{BB962C8B-B14F-4D97-AF65-F5344CB8AC3E}">
        <p14:creationId xmlns:p14="http://schemas.microsoft.com/office/powerpoint/2010/main" val="24724727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A3A51FE7-5C6A-4B4F-376E-208BAF8D1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0" b="22031"/>
          <a:stretch>
            <a:fillRect/>
          </a:stretch>
        </p:blipFill>
        <p:spPr>
          <a:xfrm>
            <a:off x="2865490" y="2975876"/>
            <a:ext cx="2395952" cy="38821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9AE261-7EA1-80BF-8A49-80E8EC5BCB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10" y="237411"/>
            <a:ext cx="4313864" cy="3777622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b="1" dirty="0"/>
              <a:t>Regionalne konkursy plastyczne</a:t>
            </a:r>
          </a:p>
          <a:p>
            <a:r>
              <a:rPr lang="pl-PL" dirty="0"/>
              <a:t>Szklana Pani Wiosna</a:t>
            </a:r>
          </a:p>
          <a:p>
            <a:r>
              <a:rPr lang="pl-PL" dirty="0"/>
              <a:t>Śmieciowy Potwór – przyjaciel recyklingu</a:t>
            </a:r>
          </a:p>
          <a:p>
            <a:r>
              <a:rPr lang="pl-PL" dirty="0"/>
              <a:t>Bezpieczni w Karkonoszach</a:t>
            </a:r>
          </a:p>
          <a:p>
            <a:r>
              <a:rPr lang="pl-PL" dirty="0"/>
              <a:t>W kuchni Ducha Gór</a:t>
            </a:r>
          </a:p>
          <a:p>
            <a:endParaRPr lang="pl-PL" dirty="0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FFC9FE46-CDB0-157F-B7CF-496D509E7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237411"/>
            <a:ext cx="4313864" cy="56664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b="1" dirty="0"/>
              <a:t>Przedszkolne konkursy plastyczne</a:t>
            </a:r>
          </a:p>
          <a:p>
            <a:pPr algn="ctr"/>
            <a:r>
              <a:rPr lang="pl-PL" dirty="0"/>
              <a:t>Moja mama i mój tata – portrety </a:t>
            </a:r>
          </a:p>
          <a:p>
            <a:pPr marL="0" indent="0" algn="ctr">
              <a:buNone/>
            </a:pPr>
            <a:endParaRPr lang="pl-PL" sz="2400" b="1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987E7A3-4F4F-E0A5-664F-C19927ACD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284" y="4376733"/>
            <a:ext cx="4379978" cy="19709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9F4A20B-2491-1E9D-A61E-670052D42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540" y="1741714"/>
            <a:ext cx="4136571" cy="18614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647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E2DAA4-2BB8-DE0E-8E53-0F1EADE56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331" y="204652"/>
            <a:ext cx="10050281" cy="788125"/>
          </a:xfrm>
        </p:spPr>
        <p:txBody>
          <a:bodyPr/>
          <a:lstStyle/>
          <a:p>
            <a:r>
              <a:rPr lang="pl-PL" dirty="0"/>
              <a:t>Doskonalenie zawodowe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EDEAE9-FDC5-5724-F5CA-95DBB8A7F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54033"/>
            <a:ext cx="8915400" cy="5399315"/>
          </a:xfrm>
        </p:spPr>
        <p:txBody>
          <a:bodyPr>
            <a:normAutofit/>
          </a:bodyPr>
          <a:lstStyle/>
          <a:p>
            <a:r>
              <a:rPr lang="pl-PL" dirty="0"/>
              <a:t>Szkolenie Rady Pedagogicznej: „Praktyczne wykorzystanie grafiki komputerowej w edukacji przedszkolnej”</a:t>
            </a:r>
          </a:p>
          <a:p>
            <a:r>
              <a:rPr lang="pl-PL" dirty="0"/>
              <a:t>Akademia </a:t>
            </a:r>
            <a:r>
              <a:rPr lang="pl-PL" dirty="0" err="1"/>
              <a:t>Librus</a:t>
            </a:r>
            <a:r>
              <a:rPr lang="pl-PL" dirty="0"/>
              <a:t> – 80 szkoleń do wyboru</a:t>
            </a:r>
          </a:p>
          <a:p>
            <a:r>
              <a:rPr lang="pl-PL" dirty="0"/>
              <a:t>Tworzenie oraz edycja filmów i animacji w </a:t>
            </a:r>
            <a:r>
              <a:rPr lang="pl-PL" dirty="0" err="1"/>
              <a:t>Canvie</a:t>
            </a:r>
            <a:endParaRPr lang="pl-PL" dirty="0"/>
          </a:p>
          <a:p>
            <a:r>
              <a:rPr lang="pl-PL" dirty="0"/>
              <a:t>5 narzędzi AI, które przyspieszają i ułatwiają pracę nauczyciela</a:t>
            </a:r>
          </a:p>
          <a:p>
            <a:r>
              <a:rPr lang="pl-PL" dirty="0"/>
              <a:t>Jak wykorzystać pełen potencjał Chat GPT?</a:t>
            </a:r>
          </a:p>
          <a:p>
            <a:r>
              <a:rPr lang="pl-PL" dirty="0"/>
              <a:t>Sztuczna inteligencja w edukacji</a:t>
            </a:r>
          </a:p>
          <a:p>
            <a:r>
              <a:rPr lang="pl-PL" dirty="0"/>
              <a:t>Nauka poprzez zabawę – 50 pomysłów na zabawę dla dzieci w wieku przedszkolnym i wczesnoszkolnym</a:t>
            </a:r>
          </a:p>
          <a:p>
            <a:r>
              <a:rPr lang="pl-PL" dirty="0"/>
              <a:t>Pozytywna dyscyplina w przedszkolu</a:t>
            </a:r>
          </a:p>
          <a:p>
            <a:r>
              <a:rPr lang="pl-PL" dirty="0"/>
              <a:t>Rozwijanie kompetencji emocjonalno- społecznych u dzieci i młodzieży</a:t>
            </a:r>
          </a:p>
          <a:p>
            <a:r>
              <a:rPr lang="pl-PL" dirty="0"/>
              <a:t>Asertywność w pracy nauczyciela</a:t>
            </a:r>
          </a:p>
          <a:p>
            <a:r>
              <a:rPr lang="pl-PL" dirty="0"/>
              <a:t>Rodzic trudny, czy wymagający – o kłopotliwej komunikacji</a:t>
            </a:r>
          </a:p>
          <a:p>
            <a:r>
              <a:rPr lang="pl-PL" dirty="0"/>
              <a:t>Dobrostan – wyłącz stres w relacjach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1945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8CD53-E769-85BB-50CF-FA3A6E25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366" y="609600"/>
            <a:ext cx="10320245" cy="923109"/>
          </a:xfrm>
        </p:spPr>
        <p:txBody>
          <a:bodyPr/>
          <a:lstStyle/>
          <a:p>
            <a:r>
              <a:rPr lang="pl-PL" dirty="0"/>
              <a:t>Projekty własne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402B82-DF34-B029-D986-A1E09B804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23063" y="1733006"/>
            <a:ext cx="7681548" cy="1053737"/>
          </a:xfrm>
        </p:spPr>
        <p:txBody>
          <a:bodyPr>
            <a:normAutofit/>
          </a:bodyPr>
          <a:lstStyle/>
          <a:p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Przedszkolak – mały patriota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535412B-539C-6745-3022-AAF62078A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66" y="2270054"/>
            <a:ext cx="4040777" cy="303058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B437163-2B0E-39AE-9890-A218C0DB3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239" y="3283132"/>
            <a:ext cx="5465978" cy="300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05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2DA194B2-33FB-DA67-71AF-8216F4FFD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5920" y="283464"/>
            <a:ext cx="5068389" cy="2572947"/>
          </a:xfrm>
        </p:spPr>
        <p:txBody>
          <a:bodyPr/>
          <a:lstStyle/>
          <a:p>
            <a:r>
              <a:rPr lang="pl-PL" dirty="0"/>
              <a:t>Bezpieczny Przedszkolak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975329E-A613-6DA3-77D4-3355D2849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283465"/>
            <a:ext cx="4313864" cy="5620380"/>
          </a:xfrm>
        </p:spPr>
        <p:txBody>
          <a:bodyPr/>
          <a:lstStyle/>
          <a:p>
            <a:r>
              <a:rPr lang="pl-PL" dirty="0"/>
              <a:t>Bezpiecznie, zdrowo, na sportowo metodami aktywnymi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B79CCA75-0005-8682-BE14-BC9051FD4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33" y="1381172"/>
            <a:ext cx="3221281" cy="2415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5242642-5F4F-730E-AA84-C0311E26D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37" y="4271831"/>
            <a:ext cx="3221280" cy="2415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6D15F91-6F9C-E550-FEE4-7297891F3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34" y="4310417"/>
            <a:ext cx="3221280" cy="2415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F3DA333-46BE-3B06-4B6D-857DA69C8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37" y="1378189"/>
            <a:ext cx="3221280" cy="2415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0183DE8-9B98-638E-99F3-F11D25667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11" y="3296139"/>
            <a:ext cx="2287288" cy="1715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E2602D2-27A0-CBC3-36E5-FE5BFA150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11" y="5214090"/>
            <a:ext cx="2287288" cy="17844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7DDE68DC-53E8-880C-9D8C-6BE894F87A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11" y="1378189"/>
            <a:ext cx="2287288" cy="1715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33332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B5F26D-F445-E420-660A-F3C01A6A4A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426720"/>
            <a:ext cx="4313864" cy="5484502"/>
          </a:xfrm>
        </p:spPr>
        <p:txBody>
          <a:bodyPr/>
          <a:lstStyle/>
          <a:p>
            <a:r>
              <a:rPr lang="pl-PL" dirty="0"/>
              <a:t>Mały Ratowniczek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614D9DC-E38A-8114-7B23-0BC1745DA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426720"/>
            <a:ext cx="4616554" cy="5477124"/>
          </a:xfrm>
        </p:spPr>
        <p:txBody>
          <a:bodyPr/>
          <a:lstStyle/>
          <a:p>
            <a:r>
              <a:rPr lang="pl-PL" dirty="0"/>
              <a:t>Przedszkolak dużo ma w sobie mocy i nie używa jej do przemocy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5824B85-EBEF-017B-0F0E-89978872C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92" y="1140481"/>
            <a:ext cx="3992353" cy="2994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783210D-17C3-6B87-EF43-DD9261CA4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0"/>
          <a:stretch>
            <a:fillRect/>
          </a:stretch>
        </p:blipFill>
        <p:spPr>
          <a:xfrm>
            <a:off x="7465732" y="1517760"/>
            <a:ext cx="3136526" cy="1963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2921BB0-B373-FB63-0DE7-AAEE51D4E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92" y="4455314"/>
            <a:ext cx="4831303" cy="21740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C250AAB-D335-409C-8D34-408FE655A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138" y="4602832"/>
            <a:ext cx="3547300" cy="18358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56956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A823548-9163-5B5A-0F8D-833C5BD5E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168808"/>
            <a:ext cx="8911687" cy="702049"/>
          </a:xfrm>
        </p:spPr>
        <p:txBody>
          <a:bodyPr/>
          <a:lstStyle/>
          <a:p>
            <a:r>
              <a:rPr lang="pl-PL" dirty="0"/>
              <a:t>Projekty ogólnopolskie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8B20EB7-9164-4449-3B8F-183A99674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67543" y="1065440"/>
            <a:ext cx="3185076" cy="4845782"/>
          </a:xfrm>
        </p:spPr>
        <p:txBody>
          <a:bodyPr/>
          <a:lstStyle/>
          <a:p>
            <a:r>
              <a:rPr lang="pl-PL" dirty="0"/>
              <a:t>Rosnę z Matematyką – święto Matematyki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98247730-7485-FE13-3291-DFB6A9826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9509" y="1065440"/>
            <a:ext cx="5095102" cy="4838404"/>
          </a:xfrm>
        </p:spPr>
        <p:txBody>
          <a:bodyPr/>
          <a:lstStyle/>
          <a:p>
            <a:r>
              <a:rPr lang="pl-PL" dirty="0"/>
              <a:t>Zabawy Sztuką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8DDE6E7-9EBC-B76B-B526-7EB238F69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556" y="2682970"/>
            <a:ext cx="1382863" cy="1843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40CFACD-7533-C4FA-0CFD-3F1FC7FC9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556" y="237061"/>
            <a:ext cx="1382863" cy="1843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ACE0645-0BE5-8915-50CA-FED37ED41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54" y="4953001"/>
            <a:ext cx="2458423" cy="1843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89BCD424-E722-16B0-34B9-81BAA4A40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502" y="3943395"/>
            <a:ext cx="3014133" cy="2745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68B4D61F-0B46-4597-501E-205F2F5C33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96" y="2139074"/>
            <a:ext cx="1951406" cy="4550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68AB86B-6649-40B5-2B59-6E99FD74BD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9" b="32698"/>
          <a:stretch>
            <a:fillRect/>
          </a:stretch>
        </p:blipFill>
        <p:spPr>
          <a:xfrm>
            <a:off x="6163410" y="2139074"/>
            <a:ext cx="3085088" cy="3350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C07E257-9AE8-B0A9-5677-5729B887C9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502" y="2198050"/>
            <a:ext cx="3014133" cy="1356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26424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8733326-BB18-BA57-8517-04AC09F2A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191589"/>
            <a:ext cx="4313864" cy="5719633"/>
          </a:xfrm>
        </p:spPr>
        <p:txBody>
          <a:bodyPr/>
          <a:lstStyle/>
          <a:p>
            <a:r>
              <a:rPr lang="pl-PL" dirty="0"/>
              <a:t>Oddycham nosem cały rok – wsparcie dzieci z grupy ryzyka dysleksji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0508880-172C-01BC-1725-AD1B2479C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191589"/>
            <a:ext cx="4313864" cy="5712255"/>
          </a:xfrm>
        </p:spPr>
        <p:txBody>
          <a:bodyPr/>
          <a:lstStyle/>
          <a:p>
            <a:r>
              <a:rPr lang="pl-PL" dirty="0"/>
              <a:t>Alfabet logopedyczny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FBF27FE-5B7F-8E74-24AD-9F4D3E113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83"/>
          <a:stretch>
            <a:fillRect/>
          </a:stretch>
        </p:blipFill>
        <p:spPr>
          <a:xfrm>
            <a:off x="1210587" y="2203269"/>
            <a:ext cx="4801220" cy="276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24CE6C9-C2E6-5B1C-D9F5-7E17F5391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2" b="7430"/>
          <a:stretch>
            <a:fillRect/>
          </a:stretch>
        </p:blipFill>
        <p:spPr>
          <a:xfrm>
            <a:off x="6320350" y="3757350"/>
            <a:ext cx="4821302" cy="2604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48D7CB6-CC6F-E114-939E-809D7783F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49" y="1158240"/>
            <a:ext cx="4821303" cy="2168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671637"/>
      </p:ext>
    </p:extLst>
  </p:cSld>
  <p:clrMapOvr>
    <a:masterClrMapping/>
  </p:clrMapOvr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2548</TotalTime>
  <Words>709</Words>
  <Application>Microsoft Office PowerPoint</Application>
  <PresentationFormat>Panoramiczny</PresentationFormat>
  <Paragraphs>149</Paragraphs>
  <Slides>42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7" baseType="lpstr">
      <vt:lpstr>Arial</vt:lpstr>
      <vt:lpstr>Century Gothic</vt:lpstr>
      <vt:lpstr>Wingdings</vt:lpstr>
      <vt:lpstr>Wingdings 3</vt:lpstr>
      <vt:lpstr>Smuga</vt:lpstr>
      <vt:lpstr>Przedszkole Samorządowe nr 2  w Szklarskiej Porębie Sprawozdanie z działalności placówki rok szkolny 2024/2025</vt:lpstr>
      <vt:lpstr>Organizacja pracy przedszkola</vt:lpstr>
      <vt:lpstr>Prezentacja programu PowerPoint</vt:lpstr>
      <vt:lpstr>Koszty funkcjonowania przedszkola</vt:lpstr>
      <vt:lpstr>Projekty własne</vt:lpstr>
      <vt:lpstr>Prezentacja programu PowerPoint</vt:lpstr>
      <vt:lpstr>Prezentacja programu PowerPoint</vt:lpstr>
      <vt:lpstr>Projekty ogólnopolskie</vt:lpstr>
      <vt:lpstr>Prezentacja programu PowerPoint</vt:lpstr>
      <vt:lpstr>Prezentacja programu PowerPoint</vt:lpstr>
      <vt:lpstr>Prezentacja programu PowerPoint</vt:lpstr>
      <vt:lpstr>Prezentacja programu PowerPoint</vt:lpstr>
      <vt:lpstr>Akcje</vt:lpstr>
      <vt:lpstr>Akcje </vt:lpstr>
      <vt:lpstr>Prezentacja programu PowerPoint</vt:lpstr>
      <vt:lpstr>Prezentacja programu PowerPoint</vt:lpstr>
      <vt:lpstr>Współpraca z Instytucjami</vt:lpstr>
      <vt:lpstr>Policja, Straż Miejska, Straż Pożarna</vt:lpstr>
      <vt:lpstr>Biblioteka miejska</vt:lpstr>
      <vt:lpstr>Karkonoski Park Narodowy</vt:lpstr>
      <vt:lpstr>Muzyka łączy pokolenia – występ zespołu ludowego Kosówki, zespół Górska Roma,                                         Chór Porębianie</vt:lpstr>
      <vt:lpstr>Zajęcia dodatkowe </vt:lpstr>
      <vt:lpstr>SPORT I ZDROWIE</vt:lpstr>
      <vt:lpstr>Dzień sportu</vt:lpstr>
      <vt:lpstr>Niebieskie Igrzyska</vt:lpstr>
      <vt:lpstr>Narty biegowe</vt:lpstr>
      <vt:lpstr>Korty tenisowe </vt:lpstr>
      <vt:lpstr>Sztuki walki dla najmłodszych – Taekwondo</vt:lpstr>
      <vt:lpstr>Przedszkolny aerobik z panią Karoliną</vt:lpstr>
      <vt:lpstr>Tydzień Zdrowia Psychicznego</vt:lpstr>
      <vt:lpstr>Zajęcia kulinarne</vt:lpstr>
      <vt:lpstr>Dentobus</vt:lpstr>
      <vt:lpstr>Spacery, wycieczki, ćwiczenia, zawody, podchody, zabawy…</vt:lpstr>
      <vt:lpstr>Wycieczki autokarowe</vt:lpstr>
      <vt:lpstr>Imprezy Integracyjne</vt:lpstr>
      <vt:lpstr>Prezentacja programu PowerPoint</vt:lpstr>
      <vt:lpstr>Imprezy wpisane w kalendarium</vt:lpstr>
      <vt:lpstr>Prezentacja programu PowerPoint</vt:lpstr>
      <vt:lpstr>Prezentacja programu PowerPoint</vt:lpstr>
      <vt:lpstr>Konkursy plastyczne  Ogólnopolskie konkursy plastyczne</vt:lpstr>
      <vt:lpstr>Prezentacja programu PowerPoint</vt:lpstr>
      <vt:lpstr>Doskonalenie zawodowe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Michalina B</dc:creator>
  <cp:lastModifiedBy>abc</cp:lastModifiedBy>
  <cp:revision>12</cp:revision>
  <dcterms:created xsi:type="dcterms:W3CDTF">2025-09-09T10:16:32Z</dcterms:created>
  <dcterms:modified xsi:type="dcterms:W3CDTF">2025-09-25T05:56:55Z</dcterms:modified>
</cp:coreProperties>
</file>