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68" r:id="rId5"/>
    <p:sldId id="269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Dochody</c:v>
                </c:pt>
              </c:strCache>
            </c:strRef>
          </c:tx>
          <c:dPt>
            <c:idx val="0"/>
            <c:bubble3D val="0"/>
            <c:explosion val="28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5D3-495E-BF55-7CF799492019}"/>
              </c:ext>
            </c:extLst>
          </c:dPt>
          <c:dPt>
            <c:idx val="1"/>
            <c:bubble3D val="0"/>
            <c:explosion val="22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5D3-495E-BF55-7CF799492019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E5D3-495E-BF55-7CF799492019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E5D3-495E-BF55-7CF799492019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54A021"/>
                </a:solidFill>
                <a:round/>
              </a:ln>
              <a:effectLst>
                <a:outerShdw blurRad="50800" dist="38100" dir="2700000" algn="tl" rotWithShape="0">
                  <a:srgbClr val="54A021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bieżące</c:v>
                </c:pt>
                <c:pt idx="1">
                  <c:v>majątkowe</c:v>
                </c:pt>
              </c:strCache>
            </c:strRef>
          </c:cat>
          <c:val>
            <c:numRef>
              <c:f>Arkusz1!$B$2:$B$3</c:f>
              <c:numCache>
                <c:formatCode>#,##0.00\ "zł"</c:formatCode>
                <c:ptCount val="2"/>
                <c:pt idx="0">
                  <c:v>71742434.370000005</c:v>
                </c:pt>
                <c:pt idx="1">
                  <c:v>4648408.22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3-495E-BF55-7CF79949201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216410944600429"/>
          <c:y val="0.35681475700880882"/>
          <c:w val="0.11532433908866965"/>
          <c:h val="0.129314993390334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obiektów noclegowych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#,##0</c:formatCode>
                <c:ptCount val="4"/>
                <c:pt idx="0">
                  <c:v>629</c:v>
                </c:pt>
                <c:pt idx="1">
                  <c:v>703</c:v>
                </c:pt>
                <c:pt idx="2">
                  <c:v>925</c:v>
                </c:pt>
                <c:pt idx="3">
                  <c:v>1147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C-47C0-8070-4702BB2FA05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miejsc noclegowych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Arkusz1!$C$2:$C$5</c:f>
              <c:numCache>
                <c:formatCode>#,##0</c:formatCode>
                <c:ptCount val="4"/>
                <c:pt idx="0">
                  <c:v>15327</c:v>
                </c:pt>
                <c:pt idx="1">
                  <c:v>15658</c:v>
                </c:pt>
                <c:pt idx="2">
                  <c:v>16030</c:v>
                </c:pt>
                <c:pt idx="3">
                  <c:v>16403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5C-47C0-8070-4702BB2FA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71584"/>
        <c:axId val="88773376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Arkusz1!#REF!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Arkusz1!$A$2:$A$5</c15:sqref>
                        </c15:formulaRef>
                      </c:ext>
                    </c:extLst>
                    <c:strCache>
                      <c:ptCount val="4"/>
                      <c:pt idx="0">
                        <c:v>2021 rok</c:v>
                      </c:pt>
                      <c:pt idx="1">
                        <c:v>2022 rok</c:v>
                      </c:pt>
                      <c:pt idx="2">
                        <c:v>2023 rok</c:v>
                      </c:pt>
                      <c:pt idx="3">
                        <c:v>2024 rok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295C-47C0-8070-4702BB2FA056}"/>
                  </c:ext>
                </c:extLst>
              </c15:ser>
            </c15:filteredBarSeries>
          </c:ext>
        </c:extLst>
      </c:barChart>
      <c:catAx>
        <c:axId val="88771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88773376"/>
        <c:crosses val="autoZero"/>
        <c:auto val="1"/>
        <c:lblAlgn val="ctr"/>
        <c:lblOffset val="100"/>
        <c:noMultiLvlLbl val="0"/>
      </c:catAx>
      <c:valAx>
        <c:axId val="88773376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887715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zwolnienia gminne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Arkusz1!$A$2:$A$6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151466.12</c:v>
                </c:pt>
                <c:pt idx="1">
                  <c:v>769.14</c:v>
                </c:pt>
                <c:pt idx="2">
                  <c:v>2176.67</c:v>
                </c:pt>
                <c:pt idx="3">
                  <c:v>458.45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3-4B1E-B71B-353211AFEA2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skutki obniżenia górnych stawek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Arkusz1!$A$2:$A$6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Arkusz1!$C$2:$C$5</c:f>
              <c:numCache>
                <c:formatCode>#,##0.00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278471.71000000002</c:v>
                </c:pt>
                <c:pt idx="3">
                  <c:v>191368.63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A3-4B1E-B71B-353211AFE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813568"/>
        <c:axId val="88815104"/>
      </c:barChart>
      <c:catAx>
        <c:axId val="88813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88815104"/>
        <c:crosses val="autoZero"/>
        <c:auto val="1"/>
        <c:lblAlgn val="ctr"/>
        <c:lblOffset val="100"/>
        <c:noMultiLvlLbl val="0"/>
      </c:catAx>
      <c:valAx>
        <c:axId val="88815104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888135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zwolnienia gminne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Arkusz1!$A$2:$A$6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444325.54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3-4B1E-B71B-353211AFEA2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skutki obniżenia górnych stawek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Arkusz1!$A$2:$A$6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Arkusz1!$C$2:$C$5</c:f>
              <c:numCache>
                <c:formatCode>#,##0.00</c:formatCode>
                <c:ptCount val="4"/>
                <c:pt idx="0">
                  <c:v>302.97000000000003</c:v>
                </c:pt>
                <c:pt idx="1">
                  <c:v>28.9</c:v>
                </c:pt>
                <c:pt idx="2">
                  <c:v>223021.97</c:v>
                </c:pt>
                <c:pt idx="3">
                  <c:v>148891.35999999999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A3-4B1E-B71B-353211AFE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039616"/>
        <c:axId val="89041152"/>
      </c:barChart>
      <c:catAx>
        <c:axId val="89039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89041152"/>
        <c:crosses val="autoZero"/>
        <c:auto val="1"/>
        <c:lblAlgn val="ctr"/>
        <c:lblOffset val="100"/>
        <c:noMultiLvlLbl val="0"/>
      </c:catAx>
      <c:valAx>
        <c:axId val="89041152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890396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Dochody</c:v>
                </c:pt>
              </c:strCache>
            </c:strRef>
          </c:tx>
          <c:dPt>
            <c:idx val="0"/>
            <c:bubble3D val="0"/>
            <c:explosion val="3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5D3-495E-BF55-7CF799492019}"/>
              </c:ext>
            </c:extLst>
          </c:dPt>
          <c:dPt>
            <c:idx val="1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5D3-495E-BF55-7CF799492019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5D3-495E-BF55-7CF799492019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5D3-495E-BF55-7CF799492019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54A021"/>
                </a:solidFill>
                <a:round/>
              </a:ln>
              <a:effectLst>
                <a:outerShdw blurRad="50800" dist="38100" dir="2700000" algn="tl" rotWithShape="0">
                  <a:srgbClr val="54A021">
                    <a:lumMod val="75000"/>
                    <a:alpha val="40000"/>
                  </a:srgbClr>
                </a:outerShdw>
              </a:effectLst>
            </c:spPr>
            <c:dLblPos val="out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solidFill>
                    <a:schemeClr val="lt1">
                      <a:alpha val="90000"/>
                    </a:schemeClr>
                  </a:solidFill>
                  <a:ln w="12700" cap="flat" cmpd="sng" algn="ctr">
                    <a:solidFill>
                      <a:schemeClr val="accent2"/>
                    </a:solidFill>
                    <a:round/>
                  </a:ln>
                </c15:spPr>
              </c:ext>
            </c:extLst>
          </c:dLbls>
          <c:cat>
            <c:strRef>
              <c:f>Arkusz1!$A$2:$A$3</c:f>
              <c:strCache>
                <c:ptCount val="2"/>
                <c:pt idx="0">
                  <c:v>wykonanie budżetu</c:v>
                </c:pt>
                <c:pt idx="1">
                  <c:v>skutki ulg ustawowych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76390842.590000004</c:v>
                </c:pt>
                <c:pt idx="1">
                  <c:v>3634817.99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3-495E-BF55-7CF79949201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569932082901807"/>
          <c:y val="0.36865263037217683"/>
          <c:w val="0.2197559260869742"/>
          <c:h val="0.19204622878284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A5-4F0B-B92C-69F17F79EAB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A5-4F0B-B92C-69F17F79EA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dochody bieżące</c:v>
                </c:pt>
                <c:pt idx="1">
                  <c:v>dochody z podatków i opłat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43329573.969999999</c:v>
                </c:pt>
                <c:pt idx="1">
                  <c:v>28412860.399999999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D7-4A89-B7B0-A0D2EFD1E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wykonanie budżetu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4717263.58</c:v>
                </c:pt>
                <c:pt idx="1">
                  <c:v>6216688.3399999999</c:v>
                </c:pt>
                <c:pt idx="2">
                  <c:v>6789658.7599999998</c:v>
                </c:pt>
                <c:pt idx="3">
                  <c:v>8855676.9900000002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25-4E55-9FF8-97C83D6C68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562560"/>
        <c:axId val="30572544"/>
      </c:barChart>
      <c:catAx>
        <c:axId val="3056256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0572544"/>
        <c:crosses val="autoZero"/>
        <c:auto val="1"/>
        <c:lblAlgn val="ctr"/>
        <c:lblOffset val="100"/>
        <c:noMultiLvlLbl val="0"/>
      </c:catAx>
      <c:valAx>
        <c:axId val="30572544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305625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pl-PL"/>
          </a:p>
        </c:txPr>
      </c:dTable>
    </c:plotArea>
    <c:plotVisOnly val="1"/>
    <c:dispBlanksAs val="gap"/>
    <c:showDLblsOverMax val="0"/>
  </c:chart>
  <c:spPr>
    <a:effectLst>
      <a:glow rad="127000">
        <a:schemeClr val="accent1"/>
      </a:glow>
      <a:softEdge rad="0"/>
    </a:effectLst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7068659211069"/>
          <c:y val="2.8989778785537417E-2"/>
          <c:w val="0.75670078052076284"/>
          <c:h val="0.795735960676419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podatników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4509</c:v>
                </c:pt>
                <c:pt idx="1">
                  <c:v>4869</c:v>
                </c:pt>
                <c:pt idx="2">
                  <c:v>5176</c:v>
                </c:pt>
                <c:pt idx="3">
                  <c:v>5645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1-4F9F-9C28-CCFDF9F66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656384"/>
        <c:axId val="30657920"/>
      </c:barChart>
      <c:catAx>
        <c:axId val="30656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0657920"/>
        <c:crosses val="autoZero"/>
        <c:auto val="1"/>
        <c:lblAlgn val="ctr"/>
        <c:lblOffset val="100"/>
        <c:noMultiLvlLbl val="0"/>
      </c:catAx>
      <c:valAx>
        <c:axId val="30657920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306563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razem budynki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446548.44</c:v>
                </c:pt>
                <c:pt idx="1">
                  <c:v>482010.5</c:v>
                </c:pt>
                <c:pt idx="2">
                  <c:v>483465.93</c:v>
                </c:pt>
                <c:pt idx="3">
                  <c:v>538431.22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C-47C0-8070-4702BB2FA05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razem grunty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Arkusz1!$C$2:$C$5</c:f>
              <c:numCache>
                <c:formatCode>#,##0.00</c:formatCode>
                <c:ptCount val="4"/>
                <c:pt idx="0">
                  <c:v>2416342.5499999998</c:v>
                </c:pt>
                <c:pt idx="1">
                  <c:v>2415706.4500000002</c:v>
                </c:pt>
                <c:pt idx="2">
                  <c:v>2453982.7000000002</c:v>
                </c:pt>
                <c:pt idx="3">
                  <c:v>2495660.75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5C-47C0-8070-4702BB2FA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706304"/>
        <c:axId val="3072448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Arkusz1!#REF!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Arkusz1!$A$2:$A$5</c15:sqref>
                        </c15:formulaRef>
                      </c:ext>
                    </c:extLst>
                    <c:strCache>
                      <c:ptCount val="4"/>
                      <c:pt idx="0">
                        <c:v>2021 rok</c:v>
                      </c:pt>
                      <c:pt idx="1">
                        <c:v>2022 rok</c:v>
                      </c:pt>
                      <c:pt idx="2">
                        <c:v>2023 rok</c:v>
                      </c:pt>
                      <c:pt idx="3">
                        <c:v>2024 rok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295C-47C0-8070-4702BB2FA056}"/>
                  </c:ext>
                </c:extLst>
              </c15:ser>
            </c15:filteredBarSeries>
          </c:ext>
        </c:extLst>
      </c:barChart>
      <c:catAx>
        <c:axId val="30706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30724480"/>
        <c:crosses val="autoZero"/>
        <c:auto val="1"/>
        <c:lblAlgn val="ctr"/>
        <c:lblOffset val="100"/>
        <c:noMultiLvlLbl val="0"/>
      </c:catAx>
      <c:valAx>
        <c:axId val="30724480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307063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wykonanie budżetu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7715843.9100000001</c:v>
                </c:pt>
                <c:pt idx="1">
                  <c:v>9323606.4700000007</c:v>
                </c:pt>
                <c:pt idx="2">
                  <c:v>9413282.7100000009</c:v>
                </c:pt>
                <c:pt idx="3">
                  <c:v>10321884.77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25-4E55-9FF8-97C83D6C68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11424"/>
        <c:axId val="31113216"/>
      </c:barChart>
      <c:catAx>
        <c:axId val="3111142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1113216"/>
        <c:crosses val="autoZero"/>
        <c:auto val="1"/>
        <c:lblAlgn val="ctr"/>
        <c:lblOffset val="100"/>
        <c:noMultiLvlLbl val="0"/>
      </c:catAx>
      <c:valAx>
        <c:axId val="31113216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311114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pl-PL"/>
          </a:p>
        </c:txPr>
      </c:dTable>
    </c:plotArea>
    <c:plotVisOnly val="1"/>
    <c:dispBlanksAs val="gap"/>
    <c:showDLblsOverMax val="0"/>
  </c:chart>
  <c:spPr>
    <a:effectLst>
      <a:glow rad="127000">
        <a:schemeClr val="accent1"/>
      </a:glow>
      <a:softEdge rad="0"/>
    </a:effectLst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7068659211069"/>
          <c:y val="2.8989778785537417E-2"/>
          <c:w val="0.75670078052076284"/>
          <c:h val="0.795735960676419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podatników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300</c:v>
                </c:pt>
                <c:pt idx="1">
                  <c:v>352</c:v>
                </c:pt>
                <c:pt idx="2">
                  <c:v>414</c:v>
                </c:pt>
                <c:pt idx="3">
                  <c:v>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1-4F9F-9C28-CCFDF9F66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31520"/>
        <c:axId val="31133056"/>
      </c:barChart>
      <c:catAx>
        <c:axId val="31131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1133056"/>
        <c:crosses val="autoZero"/>
        <c:auto val="1"/>
        <c:lblAlgn val="ctr"/>
        <c:lblOffset val="100"/>
        <c:noMultiLvlLbl val="0"/>
      </c:catAx>
      <c:valAx>
        <c:axId val="31133056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311315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razem budynki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148375.54</c:v>
                </c:pt>
                <c:pt idx="1">
                  <c:v>156879.47</c:v>
                </c:pt>
                <c:pt idx="2">
                  <c:v>195312.65</c:v>
                </c:pt>
                <c:pt idx="3">
                  <c:v>319203.19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C-47C0-8070-4702BB2FA05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razem grunty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Arkusz1!$C$2:$C$5</c:f>
              <c:numCache>
                <c:formatCode>#,##0.00</c:formatCode>
                <c:ptCount val="4"/>
                <c:pt idx="0">
                  <c:v>4622604.92</c:v>
                </c:pt>
                <c:pt idx="1">
                  <c:v>4754093.54</c:v>
                </c:pt>
                <c:pt idx="2">
                  <c:v>5014121.4800000004</c:v>
                </c:pt>
                <c:pt idx="3">
                  <c:v>5119708.59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5C-47C0-8070-4702BB2FA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006336"/>
        <c:axId val="79012224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Arkusz1!#REF!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Arkusz1!$A$2:$A$5</c15:sqref>
                        </c15:formulaRef>
                      </c:ext>
                    </c:extLst>
                    <c:strCache>
                      <c:ptCount val="4"/>
                      <c:pt idx="0">
                        <c:v>2021 rok</c:v>
                      </c:pt>
                      <c:pt idx="1">
                        <c:v>2022 rok</c:v>
                      </c:pt>
                      <c:pt idx="2">
                        <c:v>2023 rok</c:v>
                      </c:pt>
                      <c:pt idx="3">
                        <c:v>2024 rok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295C-47C0-8070-4702BB2FA056}"/>
                  </c:ext>
                </c:extLst>
              </c15:ser>
            </c15:filteredBarSeries>
          </c:ext>
        </c:extLst>
      </c:barChart>
      <c:catAx>
        <c:axId val="79006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79012224"/>
        <c:crosses val="autoZero"/>
        <c:auto val="1"/>
        <c:lblAlgn val="ctr"/>
        <c:lblOffset val="100"/>
        <c:noMultiLvlLbl val="0"/>
      </c:catAx>
      <c:valAx>
        <c:axId val="79012224"/>
        <c:scaling>
          <c:orientation val="minMax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790063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wykonanie budżetu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2021 rok</c:v>
                </c:pt>
                <c:pt idx="1">
                  <c:v>2022 rok</c:v>
                </c:pt>
                <c:pt idx="2">
                  <c:v>2023 rok</c:v>
                </c:pt>
                <c:pt idx="3">
                  <c:v>2024 rok</c:v>
                </c:pt>
              </c:strCache>
            </c:strRef>
          </c:cat>
          <c:val>
            <c:numRef>
              <c:f>Arkusz1!$B$2:$B$5</c:f>
              <c:numCache>
                <c:formatCode>#,##0.00</c:formatCode>
                <c:ptCount val="4"/>
                <c:pt idx="0">
                  <c:v>1996020.5</c:v>
                </c:pt>
                <c:pt idx="1">
                  <c:v>3333605.87</c:v>
                </c:pt>
                <c:pt idx="2">
                  <c:v>3860257.93</c:v>
                </c:pt>
                <c:pt idx="3">
                  <c:v>4865497.21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25-4E55-9FF8-97C83D6C68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123968"/>
        <c:axId val="59125760"/>
      </c:barChart>
      <c:catAx>
        <c:axId val="59123968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59125760"/>
        <c:crosses val="autoZero"/>
        <c:auto val="1"/>
        <c:lblAlgn val="ctr"/>
        <c:lblOffset val="100"/>
        <c:noMultiLvlLbl val="0"/>
      </c:catAx>
      <c:valAx>
        <c:axId val="59125760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591239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pl-PL"/>
          </a:p>
        </c:txPr>
      </c:dTable>
    </c:plotArea>
    <c:plotVisOnly val="1"/>
    <c:dispBlanksAs val="gap"/>
    <c:showDLblsOverMax val="0"/>
  </c:chart>
  <c:spPr>
    <a:effectLst>
      <a:glow rad="127000">
        <a:schemeClr val="accent1"/>
      </a:glow>
      <a:softEdge rad="0"/>
    </a:effectLst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88940E-D42B-DBFE-782F-99234CE08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046" y="5115967"/>
            <a:ext cx="9202286" cy="1186222"/>
          </a:xfrm>
        </p:spPr>
        <p:txBody>
          <a:bodyPr/>
          <a:lstStyle/>
          <a:p>
            <a:pPr algn="ctr"/>
            <a:r>
              <a:rPr lang="pl-PL" sz="4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Informacja z wykonania podatków i opłat </a:t>
            </a:r>
            <a:br>
              <a:rPr lang="pl-PL" sz="4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pl-PL" sz="4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Miasta Szklarska Poręba </a:t>
            </a:r>
            <a:br>
              <a:rPr lang="pl-PL" sz="4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pl-PL" sz="48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za 2024 rok</a:t>
            </a:r>
            <a:endParaRPr lang="pl-PL" sz="4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7272ABDD-4265-3332-6C91-1D0149FB9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352" y="273423"/>
            <a:ext cx="2334970" cy="293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6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004AB-FE3B-5E49-99AB-E36A2891D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C9304D-EE44-4B6F-AD7E-5477F778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Liczba podatników – osoby prawne</a:t>
            </a:r>
          </a:p>
        </p:txBody>
      </p:sp>
      <p:graphicFrame>
        <p:nvGraphicFramePr>
          <p:cNvPr id="4" name="Symbol zastępczy zawartości 5">
            <a:extLst>
              <a:ext uri="{FF2B5EF4-FFF2-40B4-BE49-F238E27FC236}">
                <a16:creationId xmlns:a16="http://schemas.microsoft.com/office/drawing/2014/main" id="{B6C332F6-D783-6CFE-ADB0-3F2C006EFD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0578425"/>
              </p:ext>
            </p:extLst>
          </p:nvPr>
        </p:nvGraphicFramePr>
        <p:xfrm>
          <a:off x="677690" y="1730282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9865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60DE1-C747-E6AE-C0CB-835870193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F513AE-ADE3-4305-D85A-020371D9D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609600"/>
            <a:ext cx="885266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Podstawy opodatkowania podatkiem od nieruchomości od osób prawnych </a:t>
            </a:r>
            <a:b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– powierzchnia budynków i gruntów w m²</a:t>
            </a:r>
          </a:p>
        </p:txBody>
      </p:sp>
      <p:graphicFrame>
        <p:nvGraphicFramePr>
          <p:cNvPr id="4" name="Symbol zastępczy zawartości 2">
            <a:extLst>
              <a:ext uri="{FF2B5EF4-FFF2-40B4-BE49-F238E27FC236}">
                <a16:creationId xmlns:a16="http://schemas.microsoft.com/office/drawing/2014/main" id="{07246B0F-3DDC-8861-F971-629E16806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958578"/>
              </p:ext>
            </p:extLst>
          </p:nvPr>
        </p:nvGraphicFramePr>
        <p:xfrm>
          <a:off x="677863" y="2465388"/>
          <a:ext cx="8596312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299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FC82F-6C96-B50C-1B9A-30EB473E9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A96411-E733-6E11-6813-18E54BE60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Dochody z tytułu opłaty miejscowej</a:t>
            </a:r>
            <a:endParaRPr lang="pl-PL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0F20971-0797-2B81-E45C-64D1C62E91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344112"/>
              </p:ext>
            </p:extLst>
          </p:nvPr>
        </p:nvGraphicFramePr>
        <p:xfrm>
          <a:off x="453745" y="1488281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3355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5B009-F51F-B2BF-C6B3-DD07552F7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330991-5DCD-CD2C-4F73-4EE0D954E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609600"/>
            <a:ext cx="885266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Liczba obiektów noclegowych </a:t>
            </a:r>
            <a:b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i miejsc noclegowych będących </a:t>
            </a:r>
            <a:b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w ewidencji opłaty miejscowej</a:t>
            </a:r>
          </a:p>
        </p:txBody>
      </p:sp>
      <p:graphicFrame>
        <p:nvGraphicFramePr>
          <p:cNvPr id="4" name="Symbol zastępczy zawartości 2">
            <a:extLst>
              <a:ext uri="{FF2B5EF4-FFF2-40B4-BE49-F238E27FC236}">
                <a16:creationId xmlns:a16="http://schemas.microsoft.com/office/drawing/2014/main" id="{C86B32E4-07F2-FF0F-CE0A-6CADD7079A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942690"/>
              </p:ext>
            </p:extLst>
          </p:nvPr>
        </p:nvGraphicFramePr>
        <p:xfrm>
          <a:off x="677863" y="2465388"/>
          <a:ext cx="8596312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0496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8411BC-98B8-4F57-7819-CA96F3FE8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altLang="pl-PL" sz="3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Skutki udzielonych zwolnień gminnych oraz obniżenia górnych stawek w podatku od nieruchomości - osoby fizyczne</a:t>
            </a:r>
            <a:endParaRPr lang="pl-P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E73F3236-05E0-4CBC-9140-728BF9648D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320261"/>
              </p:ext>
            </p:extLst>
          </p:nvPr>
        </p:nvGraphicFramePr>
        <p:xfrm>
          <a:off x="677863" y="2581835"/>
          <a:ext cx="8596312" cy="346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7488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F2245-D9FB-6C05-7310-4AE2528E16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E8AA67-5983-CCAF-17B7-9633AA5B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altLang="pl-PL" sz="3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Skutki udzielonych zwolnień gminnych oraz obniżenia górnych stawek w podatku od nieruchomości - osoby </a:t>
            </a:r>
            <a:r>
              <a:rPr lang="pl-PL" altLang="pl-PL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prawne</a:t>
            </a:r>
            <a:endParaRPr lang="pl-P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id="{78F9CE16-5F63-DCD8-2E87-FF2C2F033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449815"/>
              </p:ext>
            </p:extLst>
          </p:nvPr>
        </p:nvGraphicFramePr>
        <p:xfrm>
          <a:off x="677863" y="2581835"/>
          <a:ext cx="8596312" cy="346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4920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E08F6-5373-27CE-E0FA-57F3CD13A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FF86E2-0983-7A3D-FFDA-71EF87B6B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81597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Skutki ulg ustawowych </a:t>
            </a:r>
            <a:b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w podatku od nieruchomości w zł</a:t>
            </a:r>
            <a:endParaRPr lang="pl-PL" sz="3200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7E37BF36-B947-F4AD-08D5-9CFA142541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429753"/>
              </p:ext>
            </p:extLst>
          </p:nvPr>
        </p:nvGraphicFramePr>
        <p:xfrm>
          <a:off x="677862" y="1907458"/>
          <a:ext cx="9596847" cy="4134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7991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24D909-0D30-3F40-4E1C-0677F06D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158728"/>
            <a:ext cx="7766936" cy="1646302"/>
          </a:xfrm>
        </p:spPr>
        <p:txBody>
          <a:bodyPr/>
          <a:lstStyle/>
          <a:p>
            <a:pPr algn="ctr"/>
            <a:r>
              <a:rPr lang="pl-PL" sz="4000" dirty="0">
                <a:latin typeface="Verdana" panose="020B0604030504040204" pitchFamily="34" charset="0"/>
                <a:ea typeface="Verdana" panose="020B0604030504040204" pitchFamily="34" charset="0"/>
              </a:rPr>
              <a:t>Dziękuję za uwagę 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463CF6F-0F3E-5427-EFA9-76B309F09C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sz="2000" dirty="0">
                <a:latin typeface="Verdana" panose="020B0604030504040204" pitchFamily="34" charset="0"/>
                <a:ea typeface="Verdana" panose="020B0604030504040204" pitchFamily="34" charset="0"/>
              </a:rPr>
              <a:t>Szklarska Poręba, 29 maja 2025 r.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029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CF59E9-FB52-286D-AC05-539E3569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815975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Dochody budżetowe</a:t>
            </a:r>
            <a:b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uzyskane w 2024 roku – </a:t>
            </a:r>
            <a:r>
              <a:rPr lang="pl-PL" sz="3200" b="1" dirty="0">
                <a:latin typeface="Verdana" panose="020B0604030504040204" pitchFamily="34" charset="0"/>
                <a:ea typeface="Verdana" panose="020B0604030504040204" pitchFamily="34" charset="0"/>
              </a:rPr>
              <a:t>76 390 842,59 zł</a:t>
            </a:r>
            <a:endParaRPr lang="pl-PL" sz="3200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814850C7-6C2D-C0D9-F70D-DD816839C7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267480"/>
              </p:ext>
            </p:extLst>
          </p:nvPr>
        </p:nvGraphicFramePr>
        <p:xfrm>
          <a:off x="677863" y="1848466"/>
          <a:ext cx="9164227" cy="419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12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7A46B4-A40D-9FAC-6FC0-20D782C2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Plan i realizacja dochodów</a:t>
            </a:r>
          </a:p>
        </p:txBody>
      </p:sp>
      <p:pic>
        <p:nvPicPr>
          <p:cNvPr id="13" name="Symbol zastępczy zawartości 12">
            <a:extLst>
              <a:ext uri="{FF2B5EF4-FFF2-40B4-BE49-F238E27FC236}">
                <a16:creationId xmlns:a16="http://schemas.microsoft.com/office/drawing/2014/main" id="{F13F67B6-957D-D781-3ECA-E7B49E43A9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1367" y="1270000"/>
            <a:ext cx="4546630" cy="4981452"/>
          </a:xfrm>
          <a:prstGeom prst="rect">
            <a:avLst/>
          </a:prstGeom>
        </p:spPr>
      </p:pic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A760BC31-1C22-1695-39E9-0F7C827BB0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2370413"/>
              </p:ext>
            </p:extLst>
          </p:nvPr>
        </p:nvGraphicFramePr>
        <p:xfrm>
          <a:off x="5245811" y="1641988"/>
          <a:ext cx="4319639" cy="3324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5724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3536C-36A6-D49D-344F-6328EB47C1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9AB2EF-DE6F-7F56-AA74-F02840D8F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Zaległości i nadpłaty</a:t>
            </a:r>
            <a:b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pl-PL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8" name="Obiekt 7">
            <a:extLst>
              <a:ext uri="{FF2B5EF4-FFF2-40B4-BE49-F238E27FC236}">
                <a16:creationId xmlns:a16="http://schemas.microsoft.com/office/drawing/2014/main" id="{D5DB5F5B-6AB9-E414-5A23-A109A0FB41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524578"/>
              </p:ext>
            </p:extLst>
          </p:nvPr>
        </p:nvGraphicFramePr>
        <p:xfrm>
          <a:off x="831850" y="1930400"/>
          <a:ext cx="8907463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000913" imgH="2381301" progId="Excel.Sheet.8">
                  <p:embed/>
                </p:oleObj>
              </mc:Choice>
              <mc:Fallback>
                <p:oleObj name="Worksheet" r:id="rId2" imgW="8000913" imgH="238130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31850" y="1930400"/>
                        <a:ext cx="8907463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2401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8712E-A38C-44D0-DC14-2F2A548E4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82AFDF-6F4F-5BFB-A181-0E045C2DF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Windykacja</a:t>
            </a:r>
            <a:b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pl-PL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91B2450-32E1-7865-CD31-9BD5472FC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447150"/>
              </p:ext>
            </p:extLst>
          </p:nvPr>
        </p:nvGraphicFramePr>
        <p:xfrm>
          <a:off x="1648722" y="1685459"/>
          <a:ext cx="6653892" cy="3881438"/>
        </p:xfrm>
        <a:graphic>
          <a:graphicData uri="http://schemas.openxmlformats.org/drawingml/2006/table">
            <a:tbl>
              <a:tblPr/>
              <a:tblGrid>
                <a:gridCol w="1151810">
                  <a:extLst>
                    <a:ext uri="{9D8B030D-6E8A-4147-A177-3AD203B41FA5}">
                      <a16:colId xmlns:a16="http://schemas.microsoft.com/office/drawing/2014/main" val="2217920088"/>
                    </a:ext>
                  </a:extLst>
                </a:gridCol>
                <a:gridCol w="1006700">
                  <a:extLst>
                    <a:ext uri="{9D8B030D-6E8A-4147-A177-3AD203B41FA5}">
                      <a16:colId xmlns:a16="http://schemas.microsoft.com/office/drawing/2014/main" val="1951327355"/>
                    </a:ext>
                  </a:extLst>
                </a:gridCol>
                <a:gridCol w="934144">
                  <a:extLst>
                    <a:ext uri="{9D8B030D-6E8A-4147-A177-3AD203B41FA5}">
                      <a16:colId xmlns:a16="http://schemas.microsoft.com/office/drawing/2014/main" val="3961075114"/>
                    </a:ext>
                  </a:extLst>
                </a:gridCol>
                <a:gridCol w="643925">
                  <a:extLst>
                    <a:ext uri="{9D8B030D-6E8A-4147-A177-3AD203B41FA5}">
                      <a16:colId xmlns:a16="http://schemas.microsoft.com/office/drawing/2014/main" val="1548432178"/>
                    </a:ext>
                  </a:extLst>
                </a:gridCol>
                <a:gridCol w="1224365">
                  <a:extLst>
                    <a:ext uri="{9D8B030D-6E8A-4147-A177-3AD203B41FA5}">
                      <a16:colId xmlns:a16="http://schemas.microsoft.com/office/drawing/2014/main" val="1676805482"/>
                    </a:ext>
                  </a:extLst>
                </a:gridCol>
                <a:gridCol w="1003676">
                  <a:extLst>
                    <a:ext uri="{9D8B030D-6E8A-4147-A177-3AD203B41FA5}">
                      <a16:colId xmlns:a16="http://schemas.microsoft.com/office/drawing/2014/main" val="2603004511"/>
                    </a:ext>
                  </a:extLst>
                </a:gridCol>
                <a:gridCol w="689272">
                  <a:extLst>
                    <a:ext uri="{9D8B030D-6E8A-4147-A177-3AD203B41FA5}">
                      <a16:colId xmlns:a16="http://schemas.microsoft.com/office/drawing/2014/main" val="3402986947"/>
                    </a:ext>
                  </a:extLst>
                </a:gridCol>
              </a:tblGrid>
              <a:tr h="1818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90" marR="9090" marT="909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947228"/>
                  </a:ext>
                </a:extLst>
              </a:tr>
              <a:tr h="39996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Windykacja podatków stan na 31.12.2024 r.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Łącznie zobowiązanie z upomnień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Wpłacono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Ilość wystawionych upomnień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Łącznie zobowiązanie z tytułów wykonawczych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Wpłacono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Ilość wystawionych tytułów wykonawczych</a:t>
                      </a:r>
                    </a:p>
                  </a:txBody>
                  <a:tcPr marL="9090" marR="9090" marT="90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20503"/>
                  </a:ext>
                </a:extLst>
              </a:tr>
              <a:tr h="1908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90" marR="9090" marT="90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90" marR="9090" marT="90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90" marR="9090" marT="90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90" marR="9090" marT="90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90" marR="9090" marT="909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90" marR="9090" marT="909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273098"/>
                  </a:ext>
                </a:extLst>
              </a:tr>
              <a:tr h="50904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Podatek od nieruchomości osoby fizyczne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1 240 764,22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989 644,72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1 530   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384 658,40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190 588,36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175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608477"/>
                  </a:ext>
                </a:extLst>
              </a:tr>
              <a:tr h="4999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Podatek od nieruchomości osoby prawne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849 981,47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579 141,76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261   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180 227,00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156 010,78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32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33928"/>
                  </a:ext>
                </a:extLst>
              </a:tr>
              <a:tr h="37269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Łączne zobowiązanie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199 276,72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159 520,55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113   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36 870,00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6 565,91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863761"/>
                  </a:ext>
                </a:extLst>
              </a:tr>
              <a:tr h="44541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Podatek od środków transportowych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1 676,48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560,00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   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0,00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0,00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459409"/>
                  </a:ext>
                </a:extLst>
              </a:tr>
              <a:tr h="43632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Opłata miejscowa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62 788,29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45 050,13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   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0,00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0,00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058762"/>
                  </a:ext>
                </a:extLst>
              </a:tr>
              <a:tr h="44541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Opłata za gospodarowanie odpadami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702 399,93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428 185,64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1 195   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414 255,40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58 030,63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138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153336"/>
                  </a:ext>
                </a:extLst>
              </a:tr>
              <a:tr h="39996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Razem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3 056 887,11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2 202 102,80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3 111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1 016 010,80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411 195,68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357</a:t>
                      </a:r>
                    </a:p>
                  </a:txBody>
                  <a:tcPr marL="9090" marR="9090" marT="90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783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68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6912FE-2E3F-0151-AD9F-D456C7EC1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Dochody z tytułu podatku od nieruchomości od osób fizycznych</a:t>
            </a:r>
            <a:endParaRPr lang="pl-PL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34D7FEC-F5E7-5449-DC80-5EB0ADF8DA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035235"/>
              </p:ext>
            </p:extLst>
          </p:nvPr>
        </p:nvGraphicFramePr>
        <p:xfrm>
          <a:off x="677334" y="1930400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273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0A7DB6-93C8-EEF9-0E0B-F7A27AB11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</a:rPr>
              <a:t>Liczba podatników – osoby fizyczne</a:t>
            </a:r>
          </a:p>
        </p:txBody>
      </p:sp>
      <p:graphicFrame>
        <p:nvGraphicFramePr>
          <p:cNvPr id="4" name="Symbol zastępczy zawartości 5">
            <a:extLst>
              <a:ext uri="{FF2B5EF4-FFF2-40B4-BE49-F238E27FC236}">
                <a16:creationId xmlns:a16="http://schemas.microsoft.com/office/drawing/2014/main" id="{7E08C827-A3A0-8473-4469-EB5D18B25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931022"/>
              </p:ext>
            </p:extLst>
          </p:nvPr>
        </p:nvGraphicFramePr>
        <p:xfrm>
          <a:off x="677690" y="1730282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8361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F66950-ACD3-48BC-A579-73B682A0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341" y="609600"/>
            <a:ext cx="885266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Podstawy opodatkowania podatkiem od nieruchomości od osób fizycznych </a:t>
            </a:r>
            <a:b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pl-PL" dirty="0">
                <a:latin typeface="Verdana" panose="020B0604030504040204" pitchFamily="34" charset="0"/>
                <a:ea typeface="Verdana" panose="020B0604030504040204" pitchFamily="34" charset="0"/>
              </a:rPr>
              <a:t>– powierzchnia budynków i gruntów w m²</a:t>
            </a:r>
          </a:p>
        </p:txBody>
      </p:sp>
      <p:graphicFrame>
        <p:nvGraphicFramePr>
          <p:cNvPr id="4" name="Symbol zastępczy zawartości 2">
            <a:extLst>
              <a:ext uri="{FF2B5EF4-FFF2-40B4-BE49-F238E27FC236}">
                <a16:creationId xmlns:a16="http://schemas.microsoft.com/office/drawing/2014/main" id="{DBA522EA-B7A3-3EEC-6D84-68D8A3F16F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169991"/>
              </p:ext>
            </p:extLst>
          </p:nvPr>
        </p:nvGraphicFramePr>
        <p:xfrm>
          <a:off x="677863" y="2465388"/>
          <a:ext cx="8596312" cy="35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0616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C4E87-681C-78E0-E31E-00750542EF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FBA853-FE9C-ECB0-F62A-D2B7807F4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Dochody z tytułu podatku od nieruchomości od osób prawnych</a:t>
            </a:r>
            <a:endParaRPr lang="pl-PL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45B9239-FEF7-6160-0A9C-F4A3BBFC9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509109"/>
              </p:ext>
            </p:extLst>
          </p:nvPr>
        </p:nvGraphicFramePr>
        <p:xfrm>
          <a:off x="570286" y="1819929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893043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306</Words>
  <Application>Microsoft Office PowerPoint</Application>
  <PresentationFormat>Panoramiczny</PresentationFormat>
  <Paragraphs>90</Paragraphs>
  <Slides>17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Trebuchet MS</vt:lpstr>
      <vt:lpstr>Verdana</vt:lpstr>
      <vt:lpstr>Wingdings 3</vt:lpstr>
      <vt:lpstr>Faseta</vt:lpstr>
      <vt:lpstr>Worksheet</vt:lpstr>
      <vt:lpstr>Informacja z wykonania podatków i opłat  Miasta Szklarska Poręba  za 2024 rok</vt:lpstr>
      <vt:lpstr>Dochody budżetowe uzyskane w 2024 roku – 76 390 842,59 zł</vt:lpstr>
      <vt:lpstr>Plan i realizacja dochodów</vt:lpstr>
      <vt:lpstr>Zaległości i nadpłaty </vt:lpstr>
      <vt:lpstr>Windykacja </vt:lpstr>
      <vt:lpstr>Dochody z tytułu podatku od nieruchomości od osób fizycznych</vt:lpstr>
      <vt:lpstr>Liczba podatników – osoby fizyczne</vt:lpstr>
      <vt:lpstr>Podstawy opodatkowania podatkiem od nieruchomości od osób fizycznych  – powierzchnia budynków i gruntów w m²</vt:lpstr>
      <vt:lpstr>Dochody z tytułu podatku od nieruchomości od osób prawnych</vt:lpstr>
      <vt:lpstr>Liczba podatników – osoby prawne</vt:lpstr>
      <vt:lpstr>Podstawy opodatkowania podatkiem od nieruchomości od osób prawnych  – powierzchnia budynków i gruntów w m²</vt:lpstr>
      <vt:lpstr>Dochody z tytułu opłaty miejscowej</vt:lpstr>
      <vt:lpstr>Liczba obiektów noclegowych  i miejsc noclegowych będących  w ewidencji opłaty miejscowej</vt:lpstr>
      <vt:lpstr>Skutki udzielonych zwolnień gminnych oraz obniżenia górnych stawek w podatku od nieruchomości - osoby fizyczne</vt:lpstr>
      <vt:lpstr>Skutki udzielonych zwolnień gminnych oraz obniżenia górnych stawek w podatku od nieruchomości - osoby prawne</vt:lpstr>
      <vt:lpstr>Skutki ulg ustawowych  w podatku od nieruchomości w zł</vt:lpstr>
      <vt:lpstr>Dziękuję za uwagę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Informacja z wykonania podatków i opłat  Miasta Szklarska Poręba  za 2024 rok</dc:title>
  <dc:creator>Oliwia Mitura</dc:creator>
  <cp:lastModifiedBy>Oliwia Mitura</cp:lastModifiedBy>
  <cp:revision>18</cp:revision>
  <dcterms:created xsi:type="dcterms:W3CDTF">2025-05-16T11:24:11Z</dcterms:created>
  <dcterms:modified xsi:type="dcterms:W3CDTF">2025-05-20T11:33:00Z</dcterms:modified>
</cp:coreProperties>
</file>