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3" r:id="rId1"/>
  </p:sldMasterIdLst>
  <p:sldIdLst>
    <p:sldId id="256" r:id="rId2"/>
    <p:sldId id="257" r:id="rId3"/>
    <p:sldId id="258" r:id="rId4"/>
    <p:sldId id="261" r:id="rId5"/>
    <p:sldId id="262" r:id="rId6"/>
    <p:sldId id="265" r:id="rId7"/>
    <p:sldId id="272" r:id="rId8"/>
    <p:sldId id="271" r:id="rId9"/>
    <p:sldId id="269" r:id="rId10"/>
    <p:sldId id="270" r:id="rId11"/>
    <p:sldId id="267" r:id="rId12"/>
    <p:sldId id="266" r:id="rId13"/>
    <p:sldId id="268" r:id="rId1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156C8-5C3A-43B6-AEBA-E0FAE9AC999D}" type="datetimeFigureOut">
              <a:rPr lang="pl-PL" smtClean="0"/>
              <a:t>2025-03-25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27CBF-1883-4F50-983A-2DCE74372014}" type="slidenum">
              <a:rPr lang="pl-PL" smtClean="0"/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8736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156C8-5C3A-43B6-AEBA-E0FAE9AC999D}" type="datetimeFigureOut">
              <a:rPr lang="pl-PL" smtClean="0"/>
              <a:t>2025-03-25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27CBF-1883-4F50-983A-2DCE743720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9223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156C8-5C3A-43B6-AEBA-E0FAE9AC999D}" type="datetimeFigureOut">
              <a:rPr lang="pl-PL" smtClean="0"/>
              <a:t>2025-03-25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27CBF-1883-4F50-983A-2DCE743720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5881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156C8-5C3A-43B6-AEBA-E0FAE9AC999D}" type="datetimeFigureOut">
              <a:rPr lang="pl-PL" smtClean="0"/>
              <a:t>2025-03-25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27CBF-1883-4F50-983A-2DCE74372014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6511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156C8-5C3A-43B6-AEBA-E0FAE9AC999D}" type="datetimeFigureOut">
              <a:rPr lang="pl-PL" smtClean="0"/>
              <a:t>2025-03-25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27CBF-1883-4F50-983A-2DCE743720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95996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156C8-5C3A-43B6-AEBA-E0FAE9AC999D}" type="datetimeFigureOut">
              <a:rPr lang="pl-PL" smtClean="0"/>
              <a:t>2025-03-25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27CBF-1883-4F50-983A-2DCE74372014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068003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156C8-5C3A-43B6-AEBA-E0FAE9AC999D}" type="datetimeFigureOut">
              <a:rPr lang="pl-PL" smtClean="0"/>
              <a:t>2025-03-25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27CBF-1883-4F50-983A-2DCE743720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329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156C8-5C3A-43B6-AEBA-E0FAE9AC999D}" type="datetimeFigureOut">
              <a:rPr lang="pl-PL" smtClean="0"/>
              <a:t>2025-03-25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27CBF-1883-4F50-983A-2DCE743720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45806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156C8-5C3A-43B6-AEBA-E0FAE9AC999D}" type="datetimeFigureOut">
              <a:rPr lang="pl-PL" smtClean="0"/>
              <a:t>2025-03-25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27CBF-1883-4F50-983A-2DCE743720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0302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156C8-5C3A-43B6-AEBA-E0FAE9AC999D}" type="datetimeFigureOut">
              <a:rPr lang="pl-PL" smtClean="0"/>
              <a:t>2025-03-25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27CBF-1883-4F50-983A-2DCE743720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9989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156C8-5C3A-43B6-AEBA-E0FAE9AC999D}" type="datetimeFigureOut">
              <a:rPr lang="pl-PL" smtClean="0"/>
              <a:t>2025-03-25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27CBF-1883-4F50-983A-2DCE743720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986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156C8-5C3A-43B6-AEBA-E0FAE9AC999D}" type="datetimeFigureOut">
              <a:rPr lang="pl-PL" smtClean="0"/>
              <a:t>2025-03-25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27CBF-1883-4F50-983A-2DCE743720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1963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156C8-5C3A-43B6-AEBA-E0FAE9AC999D}" type="datetimeFigureOut">
              <a:rPr lang="pl-PL" smtClean="0"/>
              <a:t>2025-03-25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27CBF-1883-4F50-983A-2DCE743720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6781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156C8-5C3A-43B6-AEBA-E0FAE9AC999D}" type="datetimeFigureOut">
              <a:rPr lang="pl-PL" smtClean="0"/>
              <a:t>2025-03-25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27CBF-1883-4F50-983A-2DCE743720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766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156C8-5C3A-43B6-AEBA-E0FAE9AC999D}" type="datetimeFigureOut">
              <a:rPr lang="pl-PL" smtClean="0"/>
              <a:t>2025-03-25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27CBF-1883-4F50-983A-2DCE743720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9472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156C8-5C3A-43B6-AEBA-E0FAE9AC999D}" type="datetimeFigureOut">
              <a:rPr lang="pl-PL" smtClean="0"/>
              <a:t>2025-03-25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27CBF-1883-4F50-983A-2DCE743720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9294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156C8-5C3A-43B6-AEBA-E0FAE9AC999D}" type="datetimeFigureOut">
              <a:rPr lang="pl-PL" smtClean="0"/>
              <a:t>2025-03-25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27CBF-1883-4F50-983A-2DCE743720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9821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6D156C8-5C3A-43B6-AEBA-E0FAE9AC999D}" type="datetimeFigureOut">
              <a:rPr lang="pl-PL" smtClean="0"/>
              <a:t>2025-03-25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C827CBF-1883-4F50-983A-2DCE743720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34405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  <p:sldLayoutId id="2147483877" r:id="rId14"/>
    <p:sldLayoutId id="2147483878" r:id="rId15"/>
    <p:sldLayoutId id="2147483879" r:id="rId16"/>
    <p:sldLayoutId id="214748388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33168" y="972065"/>
            <a:ext cx="8534400" cy="5107459"/>
          </a:xfrm>
        </p:spPr>
        <p:txBody>
          <a:bodyPr>
            <a:normAutofit/>
          </a:bodyPr>
          <a:lstStyle/>
          <a:p>
            <a:r>
              <a:rPr lang="pl-PL" sz="4400" b="1" dirty="0" smtClean="0"/>
              <a:t>SPRAWOZDANIE </a:t>
            </a:r>
            <a:r>
              <a:rPr lang="pl-PL" sz="4400" b="1" dirty="0"/>
              <a:t>Z REALIZACJI UCHWAŁY KRAJOBRAZOWEJ</a:t>
            </a:r>
            <a:r>
              <a:rPr lang="pl-PL" sz="4400" b="1" dirty="0" smtClean="0"/>
              <a:t/>
            </a:r>
            <a:br>
              <a:rPr lang="pl-PL" sz="4400" b="1" dirty="0" smtClean="0"/>
            </a:br>
            <a:r>
              <a:rPr lang="pl-PL" sz="4400" b="1" dirty="0" smtClean="0"/>
              <a:t>DLA </a:t>
            </a:r>
            <a:r>
              <a:rPr lang="pl-PL" sz="4400" b="1" dirty="0" smtClean="0">
                <a:solidFill>
                  <a:schemeClr val="accent1">
                    <a:lumMod val="75000"/>
                  </a:schemeClr>
                </a:solidFill>
              </a:rPr>
              <a:t>MIASTA </a:t>
            </a:r>
            <a:r>
              <a:rPr lang="pl-PL" sz="4400" b="1" dirty="0" smtClean="0"/>
              <a:t/>
            </a:r>
            <a:br>
              <a:rPr lang="pl-PL" sz="4400" b="1" dirty="0" smtClean="0"/>
            </a:br>
            <a:r>
              <a:rPr lang="pl-PL" sz="4400" b="1" dirty="0" smtClean="0">
                <a:solidFill>
                  <a:schemeClr val="accent1">
                    <a:lumMod val="75000"/>
                  </a:schemeClr>
                </a:solidFill>
              </a:rPr>
              <a:t>SZKLARSKA PORĘBA</a:t>
            </a:r>
            <a:br>
              <a:rPr lang="pl-PL" sz="4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4400" b="1" dirty="0" smtClean="0"/>
              <a:t>za rok 2024</a:t>
            </a:r>
            <a:r>
              <a:rPr lang="pl-PL" sz="44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sz="4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b="1" dirty="0" smtClean="0">
                <a:solidFill>
                  <a:schemeClr val="accent1">
                    <a:lumMod val="75000"/>
                  </a:schemeClr>
                </a:solidFill>
              </a:rPr>
              <a:t>27 marca </a:t>
            </a:r>
            <a:r>
              <a:rPr lang="pl-PL" b="1" dirty="0" smtClean="0">
                <a:solidFill>
                  <a:schemeClr val="accent1">
                    <a:lumMod val="75000"/>
                  </a:schemeClr>
                </a:solidFill>
              </a:rPr>
              <a:t>2025 r.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6984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68412" y="5387546"/>
            <a:ext cx="8336692" cy="313037"/>
          </a:xfrm>
        </p:spPr>
        <p:txBody>
          <a:bodyPr>
            <a:noAutofit/>
          </a:bodyPr>
          <a:lstStyle/>
          <a:p>
            <a:r>
              <a:rPr lang="pl-PL" sz="2800" b="1" dirty="0" smtClean="0">
                <a:solidFill>
                  <a:prstClr val="white"/>
                </a:solidFill>
              </a:rPr>
              <a:t/>
            </a:r>
            <a:br>
              <a:rPr lang="pl-PL" sz="2800" b="1" dirty="0" smtClean="0">
                <a:solidFill>
                  <a:prstClr val="white"/>
                </a:solidFill>
              </a:rPr>
            </a:br>
            <a:r>
              <a:rPr lang="pl-PL" sz="2800" b="1" dirty="0" smtClean="0">
                <a:solidFill>
                  <a:prstClr val="white"/>
                </a:solidFill>
              </a:rPr>
              <a:t/>
            </a:r>
            <a:br>
              <a:rPr lang="pl-PL" sz="2800" b="1" dirty="0" smtClean="0">
                <a:solidFill>
                  <a:prstClr val="white"/>
                </a:solidFill>
              </a:rPr>
            </a:br>
            <a:r>
              <a:rPr lang="pl-PL" sz="2800" b="1" dirty="0" smtClean="0">
                <a:solidFill>
                  <a:prstClr val="white"/>
                </a:solidFill>
              </a:rPr>
              <a:t> ZMIANA </a:t>
            </a:r>
            <a:r>
              <a:rPr lang="pl-PL" sz="2800" b="1" dirty="0">
                <a:solidFill>
                  <a:prstClr val="white"/>
                </a:solidFill>
              </a:rPr>
              <a:t>STAWKI </a:t>
            </a:r>
            <a:r>
              <a:rPr lang="pl-PL" sz="2800" b="1" dirty="0" smtClean="0">
                <a:solidFill>
                  <a:prstClr val="white"/>
                </a:solidFill>
              </a:rPr>
              <a:t>OPŁATY REKLAMOWEJ</a:t>
            </a:r>
            <a:r>
              <a:rPr lang="pl-PL" sz="2800" b="1" dirty="0">
                <a:solidFill>
                  <a:prstClr val="white"/>
                </a:solidFill>
              </a:rPr>
              <a:t/>
            </a:r>
            <a:br>
              <a:rPr lang="pl-PL" sz="2800" b="1" dirty="0">
                <a:solidFill>
                  <a:prstClr val="white"/>
                </a:solidFill>
              </a:rPr>
            </a:br>
            <a:r>
              <a:rPr lang="pl-PL" sz="2800" b="1" dirty="0">
                <a:solidFill>
                  <a:prstClr val="white"/>
                </a:solidFill>
              </a:rPr>
              <a:t/>
            </a:r>
            <a:br>
              <a:rPr lang="pl-PL" sz="2800" b="1" dirty="0">
                <a:solidFill>
                  <a:prstClr val="white"/>
                </a:solidFill>
              </a:rPr>
            </a:br>
            <a:endParaRPr lang="pl-PL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4211" y="685800"/>
            <a:ext cx="6416805" cy="42486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400" dirty="0" smtClean="0"/>
              <a:t>Wpływ do budżetu Gminy z deklaracji reklamowych w 2024 r.:</a:t>
            </a:r>
          </a:p>
          <a:p>
            <a:pPr marL="0" indent="0">
              <a:buNone/>
            </a:pPr>
            <a:r>
              <a:rPr lang="pl-PL" sz="2400" dirty="0" smtClean="0"/>
              <a:t>26 095,48 zł</a:t>
            </a:r>
          </a:p>
          <a:p>
            <a:pPr marL="0" indent="0">
              <a:buNone/>
            </a:pPr>
            <a:r>
              <a:rPr lang="pl-PL" sz="2400" dirty="0" smtClean="0"/>
              <a:t>Prognozowany wpływ do budżetu Gminy z deklaracji reklamowych w 2025 r.:</a:t>
            </a:r>
          </a:p>
          <a:p>
            <a:pPr marL="0" indent="0">
              <a:buNone/>
            </a:pPr>
            <a:r>
              <a:rPr lang="pl-PL" sz="2400" dirty="0" smtClean="0"/>
              <a:t>35 837,74 zł</a:t>
            </a:r>
            <a:endParaRPr lang="pl-PL" sz="2400" dirty="0"/>
          </a:p>
          <a:p>
            <a:pPr marL="0" indent="0">
              <a:buNone/>
            </a:pPr>
            <a:r>
              <a:rPr lang="pl-PL" sz="2400" dirty="0" smtClean="0"/>
              <a:t>Prognozowany wzrost w 2025 r. o kwotę z tytułu wzrostu stawki opłaty: </a:t>
            </a:r>
            <a:r>
              <a:rPr lang="pl-PL" sz="2400" b="1" dirty="0" smtClean="0"/>
              <a:t>9742,26 zł 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0732" y="685800"/>
            <a:ext cx="4021489" cy="226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9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Uchwała krajobrazowa miasta szklarska poręba zaskarżona do </a:t>
            </a:r>
            <a:r>
              <a:rPr lang="pl-PL" b="1" dirty="0" err="1" smtClean="0"/>
              <a:t>wsa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4211" y="685800"/>
            <a:ext cx="9819031" cy="3935627"/>
          </a:xfrm>
        </p:spPr>
        <p:txBody>
          <a:bodyPr>
            <a:normAutofit/>
          </a:bodyPr>
          <a:lstStyle/>
          <a:p>
            <a:pPr algn="just"/>
            <a:r>
              <a:rPr lang="pl-PL" dirty="0" smtClean="0"/>
              <a:t>skarga </a:t>
            </a:r>
            <a:r>
              <a:rPr lang="pl-PL" dirty="0"/>
              <a:t>Jeronimo </a:t>
            </a:r>
            <a:r>
              <a:rPr lang="pl-PL" dirty="0" err="1"/>
              <a:t>Martins</a:t>
            </a:r>
            <a:r>
              <a:rPr lang="pl-PL" dirty="0"/>
              <a:t> Polska S.A</a:t>
            </a:r>
            <a:r>
              <a:rPr lang="pl-PL" dirty="0" smtClean="0"/>
              <a:t>. z dnia </a:t>
            </a:r>
            <a:r>
              <a:rPr lang="pl-PL" b="1" dirty="0" smtClean="0"/>
              <a:t>27 marca 2024 </a:t>
            </a:r>
            <a:r>
              <a:rPr lang="pl-PL" b="1" dirty="0"/>
              <a:t>r</a:t>
            </a:r>
            <a:r>
              <a:rPr lang="pl-PL" b="1" dirty="0" smtClean="0"/>
              <a:t>.</a:t>
            </a:r>
            <a:r>
              <a:rPr lang="pl-PL" dirty="0" smtClean="0"/>
              <a:t>, </a:t>
            </a:r>
            <a:r>
              <a:rPr lang="pl-PL" dirty="0"/>
              <a:t>na uchwałę nr XXXVIII/433/21 Rady Miejskiej w Szklarskiej Porębie z dnia 25 marca 2021 r. w sprawie ustalenia zasad i warunków sytuowania </a:t>
            </a:r>
            <a:r>
              <a:rPr lang="pl-PL" dirty="0" smtClean="0"/>
              <a:t>w związku z </a:t>
            </a:r>
            <a:r>
              <a:rPr lang="pl-PL" b="1" dirty="0" smtClean="0"/>
              <a:t>wyrokiem </a:t>
            </a:r>
            <a:r>
              <a:rPr lang="pl-PL" b="1" dirty="0"/>
              <a:t>Trybunału Konstytucyjnego z dnia 12 grudnia 2023 r., Sygn. akt P </a:t>
            </a:r>
            <a:r>
              <a:rPr lang="pl-PL" b="1" dirty="0" smtClean="0"/>
              <a:t>20/19</a:t>
            </a:r>
            <a:r>
              <a:rPr lang="pl-PL" dirty="0" smtClean="0"/>
              <a:t>.</a:t>
            </a:r>
          </a:p>
          <a:p>
            <a:pPr algn="just"/>
            <a:endParaRPr lang="pl-PL" dirty="0" smtClean="0"/>
          </a:p>
          <a:p>
            <a:pPr marL="0" indent="0" algn="just">
              <a:buNone/>
            </a:pPr>
            <a:r>
              <a:rPr lang="pl-PL" dirty="0" smtClean="0"/>
              <a:t>Wyrokiem z dnia 23 stycznia 2025 r. Wojewódzki </a:t>
            </a:r>
            <a:r>
              <a:rPr lang="pl-PL" dirty="0"/>
              <a:t>Sąd Administracyjny we Wrocławiu </a:t>
            </a:r>
            <a:r>
              <a:rPr lang="pl-PL" dirty="0" smtClean="0"/>
              <a:t>stwierdził nieważność ww. uchwały </a:t>
            </a:r>
            <a:r>
              <a:rPr lang="pl-PL" dirty="0"/>
              <a:t>krajobrazowej </a:t>
            </a:r>
            <a:r>
              <a:rPr lang="pl-PL" dirty="0" smtClean="0"/>
              <a:t>w części tj. § </a:t>
            </a:r>
            <a:r>
              <a:rPr lang="pl-PL" dirty="0"/>
              <a:t>9 ust. 2 i 3 </a:t>
            </a:r>
            <a:r>
              <a:rPr lang="pl-PL" dirty="0" smtClean="0"/>
              <a:t>- w </a:t>
            </a:r>
            <a:r>
              <a:rPr lang="pl-PL" dirty="0"/>
              <a:t>zakresie w </a:t>
            </a:r>
            <a:r>
              <a:rPr lang="pl-PL" dirty="0" smtClean="0"/>
              <a:t>jakim uchwała ta dotyczy </a:t>
            </a:r>
            <a:r>
              <a:rPr lang="pl-PL" dirty="0"/>
              <a:t>urządzeń reklamowych i tablic reklamowych (i szyldów), które w dacie podjęcia uchwały były wzniesione legalnie. </a:t>
            </a:r>
            <a:endParaRPr lang="pl-PL" dirty="0" smtClean="0"/>
          </a:p>
          <a:p>
            <a:pPr marL="0" indent="0" algn="just">
              <a:buNone/>
            </a:pPr>
            <a:r>
              <a:rPr lang="pl-PL" dirty="0" smtClean="0"/>
              <a:t>Gmina </a:t>
            </a:r>
            <a:r>
              <a:rPr lang="pl-PL" dirty="0"/>
              <a:t>Szklarska Poręba </a:t>
            </a:r>
            <a:r>
              <a:rPr lang="pl-PL" dirty="0" smtClean="0"/>
              <a:t>nie zaskarżyła tego wyroku.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5153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Źródła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4212" y="1276865"/>
            <a:ext cx="8534400" cy="3542270"/>
          </a:xfrm>
        </p:spPr>
        <p:txBody>
          <a:bodyPr>
            <a:normAutofit lnSpcReduction="10000"/>
          </a:bodyPr>
          <a:lstStyle/>
          <a:p>
            <a:r>
              <a:rPr lang="pl-PL" dirty="0">
                <a:solidFill>
                  <a:schemeClr val="bg1"/>
                </a:solidFill>
              </a:rPr>
              <a:t>https://</a:t>
            </a:r>
            <a:r>
              <a:rPr lang="pl-PL" dirty="0" smtClean="0">
                <a:solidFill>
                  <a:schemeClr val="bg1"/>
                </a:solidFill>
              </a:rPr>
              <a:t>www.biznes.gov.pl/pl/portal/00804 </a:t>
            </a:r>
          </a:p>
          <a:p>
            <a:r>
              <a:rPr lang="pl-PL" dirty="0" smtClean="0"/>
              <a:t>ustawa </a:t>
            </a:r>
            <a:r>
              <a:rPr lang="pl-PL" dirty="0"/>
              <a:t>z dnia 27 marca 2003 r. o planowaniu i zagospodarowaniu przestrzennym </a:t>
            </a:r>
            <a:r>
              <a:rPr lang="pl-PL" dirty="0" smtClean="0"/>
              <a:t>wyrok </a:t>
            </a:r>
            <a:r>
              <a:rPr lang="pl-PL" dirty="0"/>
              <a:t>Trybunału Konstytucyjnego z dnia 12 grudnia 2023 r</a:t>
            </a:r>
            <a:r>
              <a:rPr lang="pl-PL" dirty="0" smtClean="0"/>
              <a:t>., Sygn</a:t>
            </a:r>
            <a:r>
              <a:rPr lang="pl-PL" dirty="0"/>
              <a:t>. akt P </a:t>
            </a:r>
            <a:r>
              <a:rPr lang="pl-PL" dirty="0" smtClean="0"/>
              <a:t>20/19,</a:t>
            </a:r>
          </a:p>
          <a:p>
            <a:r>
              <a:rPr lang="pl-PL" dirty="0"/>
              <a:t>d</a:t>
            </a:r>
            <a:r>
              <a:rPr lang="pl-PL" dirty="0" smtClean="0"/>
              <a:t>okumentacja wyk. przez pracownika ds. rozwoju i planowania przestrzennego UM w Szklarskiej Porębie,</a:t>
            </a:r>
          </a:p>
          <a:p>
            <a:r>
              <a:rPr lang="pl-PL" dirty="0"/>
              <a:t>https://</a:t>
            </a:r>
            <a:r>
              <a:rPr lang="pl-PL" dirty="0" smtClean="0"/>
              <a:t>www.expresselblag.pl/artykul/13707,reklama-firmy-dlaczego-to-takie-wazne</a:t>
            </a:r>
          </a:p>
          <a:p>
            <a:r>
              <a:rPr lang="pl-PL" dirty="0"/>
              <a:t>https://bio-service.pl/pl/aktualnosci/oplata-roczna-za-wpis-do-bdo-i-oplata-srodowiskowa-kogo-dotycza-i-na-czym-polegaja</a:t>
            </a:r>
          </a:p>
        </p:txBody>
      </p:sp>
    </p:spTree>
    <p:extLst>
      <p:ext uri="{BB962C8B-B14F-4D97-AF65-F5344CB8AC3E}">
        <p14:creationId xmlns:p14="http://schemas.microsoft.com/office/powerpoint/2010/main" val="362911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4212" y="1301579"/>
            <a:ext cx="8534400" cy="1351006"/>
          </a:xfrm>
        </p:spPr>
        <p:txBody>
          <a:bodyPr/>
          <a:lstStyle/>
          <a:p>
            <a:r>
              <a:rPr lang="pl-PL" b="1" dirty="0" smtClean="0"/>
              <a:t>Dziękuję za uwagę.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4212" y="2875004"/>
            <a:ext cx="9094102" cy="299857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r>
              <a:rPr lang="pl-PL" b="1" dirty="0"/>
              <a:t>Aleksandra Serdakowska</a:t>
            </a:r>
            <a:endParaRPr lang="pl-PL" dirty="0"/>
          </a:p>
          <a:p>
            <a:pPr marL="0" indent="0">
              <a:buNone/>
            </a:pPr>
            <a:r>
              <a:rPr lang="pl-PL" dirty="0"/>
              <a:t>i</a:t>
            </a:r>
            <a:r>
              <a:rPr lang="pl-PL" dirty="0" smtClean="0"/>
              <a:t>nspektor </a:t>
            </a:r>
            <a:r>
              <a:rPr lang="pl-PL" dirty="0"/>
              <a:t>ds. rozwoju i planowania przestrzennego</a:t>
            </a:r>
          </a:p>
          <a:p>
            <a:pPr marL="0" indent="0">
              <a:buNone/>
            </a:pPr>
            <a:r>
              <a:rPr lang="pl-PL" dirty="0"/>
              <a:t>Urząd Miejski w Szklarskiej Porębie</a:t>
            </a:r>
          </a:p>
          <a:p>
            <a:pPr marL="0" indent="0">
              <a:buNone/>
            </a:pPr>
            <a:r>
              <a:rPr lang="pl-PL" dirty="0"/>
              <a:t>ul. Granitowa 2</a:t>
            </a:r>
            <a:br>
              <a:rPr lang="pl-PL" dirty="0"/>
            </a:br>
            <a:r>
              <a:rPr lang="pl-PL" dirty="0"/>
              <a:t>58-580 Szklarska Poręba</a:t>
            </a:r>
          </a:p>
          <a:p>
            <a:pPr marL="0" indent="0">
              <a:buNone/>
            </a:pPr>
            <a:r>
              <a:rPr lang="pl-PL" dirty="0" smtClean="0"/>
              <a:t>tel</a:t>
            </a:r>
            <a:r>
              <a:rPr lang="pl-PL" dirty="0"/>
              <a:t>. 75 75 47 </a:t>
            </a:r>
            <a:r>
              <a:rPr lang="pl-PL" dirty="0" smtClean="0"/>
              <a:t>712</a:t>
            </a:r>
          </a:p>
          <a:p>
            <a:pPr marL="0" indent="0">
              <a:buNone/>
            </a:pPr>
            <a:r>
              <a:rPr lang="pl-PL" dirty="0"/>
              <a:t>e</a:t>
            </a:r>
            <a:r>
              <a:rPr lang="pl-PL" dirty="0" smtClean="0"/>
              <a:t>-mail: architektura1@szklarskaporeba.pl</a:t>
            </a: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0401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91304" y="685800"/>
            <a:ext cx="8534400" cy="1507067"/>
          </a:xfrm>
        </p:spPr>
        <p:txBody>
          <a:bodyPr>
            <a:normAutofit/>
          </a:bodyPr>
          <a:lstStyle/>
          <a:p>
            <a:r>
              <a:rPr lang="pl-PL" b="1" dirty="0"/>
              <a:t>Co jest </a:t>
            </a:r>
            <a:r>
              <a:rPr lang="pl-PL" b="1" dirty="0" smtClean="0"/>
              <a:t>reklamą</a:t>
            </a:r>
            <a:r>
              <a:rPr lang="pl-PL" b="1" dirty="0"/>
              <a:t>?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581664" y="685800"/>
            <a:ext cx="2858531" cy="4965357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pl-PL" dirty="0"/>
          </a:p>
          <a:p>
            <a:r>
              <a:rPr lang="pl-PL" dirty="0"/>
              <a:t> </a:t>
            </a:r>
            <a:endParaRPr lang="pl-PL" dirty="0" smtClean="0"/>
          </a:p>
          <a:p>
            <a:endParaRPr lang="pl-PL" b="1" dirty="0"/>
          </a:p>
          <a:p>
            <a:pPr algn="just"/>
            <a:endParaRPr lang="pl-PL" b="1" dirty="0" smtClean="0"/>
          </a:p>
          <a:p>
            <a:pPr marL="0" indent="0" algn="ctr">
              <a:buNone/>
            </a:pPr>
            <a:endParaRPr lang="pl-PL" sz="2900" b="1" dirty="0" smtClean="0"/>
          </a:p>
          <a:p>
            <a:pPr marL="0" indent="0" algn="ctr">
              <a:buNone/>
            </a:pPr>
            <a:r>
              <a:rPr lang="pl-PL" sz="3600" b="1" dirty="0" smtClean="0"/>
              <a:t>Upowszechnianie </a:t>
            </a:r>
            <a:r>
              <a:rPr lang="pl-PL" sz="3600" b="1" dirty="0"/>
              <a:t>informacji promującej: osoby,</a:t>
            </a:r>
            <a:r>
              <a:rPr lang="pl-PL" sz="3600" dirty="0"/>
              <a:t> </a:t>
            </a:r>
            <a:r>
              <a:rPr lang="pl-PL" sz="3600" b="1" dirty="0"/>
              <a:t>przedsiębiorstwa, towary, usługi, przedsięwzięcia lub ruchy społeczne</a:t>
            </a:r>
            <a:r>
              <a:rPr lang="pl-PL" sz="3600" dirty="0"/>
              <a:t> w jakiejkolwiek </a:t>
            </a:r>
            <a:r>
              <a:rPr lang="pl-PL" sz="3600" dirty="0" smtClean="0"/>
              <a:t>wizualnej </a:t>
            </a:r>
            <a:r>
              <a:rPr lang="pl-PL" sz="3600" dirty="0"/>
              <a:t>formie</a:t>
            </a:r>
            <a:r>
              <a:rPr lang="pl-PL" sz="3600" dirty="0" smtClean="0"/>
              <a:t>.</a:t>
            </a:r>
          </a:p>
          <a:p>
            <a:pPr marL="0" indent="0">
              <a:buNone/>
            </a:pPr>
            <a:endParaRPr lang="pl-PL" u="sng" dirty="0" smtClean="0"/>
          </a:p>
          <a:p>
            <a:pPr marL="0" indent="0">
              <a:buNone/>
            </a:pPr>
            <a:endParaRPr lang="pl-PL" u="sng" dirty="0"/>
          </a:p>
          <a:p>
            <a:pPr marL="0" indent="0">
              <a:buNone/>
            </a:pPr>
            <a:endParaRPr lang="pl-PL" u="sng" dirty="0" smtClean="0"/>
          </a:p>
          <a:p>
            <a:pPr marL="0" indent="0">
              <a:buNone/>
            </a:pPr>
            <a:endParaRPr lang="pl-PL" u="sng" dirty="0"/>
          </a:p>
          <a:p>
            <a:pPr marL="0" indent="0">
              <a:buNone/>
            </a:pPr>
            <a:endParaRPr lang="pl-PL" u="sng" dirty="0" smtClean="0"/>
          </a:p>
          <a:p>
            <a:pPr marL="0" indent="0">
              <a:buNone/>
            </a:pPr>
            <a:r>
              <a:rPr lang="pl-PL" sz="1200" u="sng" dirty="0" smtClean="0"/>
              <a:t>Źródło: </a:t>
            </a:r>
            <a:r>
              <a:rPr lang="pl-PL" sz="1200" dirty="0"/>
              <a:t>ustawa z dnia 27 marca 2003 r. </a:t>
            </a:r>
            <a:r>
              <a:rPr lang="pl-PL" sz="1200" dirty="0" smtClean="0"/>
              <a:t>o </a:t>
            </a:r>
            <a:r>
              <a:rPr lang="pl-PL" sz="1200" dirty="0"/>
              <a:t>planowaniu i zagospodarowaniu </a:t>
            </a:r>
            <a:r>
              <a:rPr lang="pl-PL" sz="1200" dirty="0" smtClean="0"/>
              <a:t>przestrzennym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1904" y="1439333"/>
            <a:ext cx="4662616" cy="349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83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4212" y="5420498"/>
            <a:ext cx="8534400" cy="1005016"/>
          </a:xfrm>
        </p:spPr>
        <p:txBody>
          <a:bodyPr>
            <a:normAutofit/>
          </a:bodyPr>
          <a:lstStyle/>
          <a:p>
            <a:r>
              <a:rPr lang="pl-PL" sz="2400" b="1" dirty="0" smtClean="0"/>
              <a:t>Podstawowe pojęcia</a:t>
            </a:r>
            <a:endParaRPr lang="pl-PL" sz="24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4212" y="1837038"/>
            <a:ext cx="6268523" cy="24640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400" b="1" dirty="0" smtClean="0"/>
              <a:t>Tablica reklamowa</a:t>
            </a:r>
          </a:p>
          <a:p>
            <a:pPr marL="0" indent="0" algn="just">
              <a:buNone/>
            </a:pPr>
            <a:r>
              <a:rPr lang="pl-PL" sz="1400" dirty="0" smtClean="0"/>
              <a:t>przedmiot </a:t>
            </a:r>
            <a:r>
              <a:rPr lang="pl-PL" sz="1400" dirty="0"/>
              <a:t>materialny przeznaczony lub służący ekspozycji reklamy wraz z jego elementami konstrukcyjnymi i zamocowaniami, o płaskiej powierzchni służącej ekspozycji reklamy, w szczególności baner reklamowy, reklamę naklejaną na okna budynków i reklamy umieszczane na rusztowaniu, ogrodzeniu lub wyposażeniu placu budowy, z wyłączeniem drobnych przedmiotów codziennego użytku wykorzystywanych zgodnie z ich </a:t>
            </a:r>
            <a:r>
              <a:rPr lang="pl-PL" sz="1400" dirty="0" smtClean="0"/>
              <a:t>przeznaczeniem;</a:t>
            </a:r>
            <a:endParaRPr lang="pl-PL" sz="1400" b="1" dirty="0" smtClean="0"/>
          </a:p>
          <a:p>
            <a:pPr marL="0" indent="0">
              <a:buNone/>
            </a:pPr>
            <a:r>
              <a:rPr lang="pl-PL" sz="1400" b="1" dirty="0" smtClean="0"/>
              <a:t>Urządzenie reklamowe</a:t>
            </a:r>
            <a:r>
              <a:rPr lang="pl-PL" sz="1400" dirty="0"/>
              <a:t> </a:t>
            </a:r>
            <a:endParaRPr lang="pl-PL" sz="1400" dirty="0" smtClean="0"/>
          </a:p>
          <a:p>
            <a:pPr marL="0" indent="0" algn="just">
              <a:buNone/>
            </a:pPr>
            <a:r>
              <a:rPr lang="pl-PL" sz="1400" dirty="0" smtClean="0"/>
              <a:t>przedmiot </a:t>
            </a:r>
            <a:r>
              <a:rPr lang="pl-PL" sz="1400" dirty="0"/>
              <a:t>materialny przeznaczony lub służący ekspozycji reklamy wraz z jego elementami konstrukcyjnymi i zamocowaniami, inny niż tablica reklamowa, z wyłączeniem drobnych przedmiotów codziennego użytku wykorzystywanych zgodnie z ich przeznaczeniem</a:t>
            </a:r>
            <a:r>
              <a:rPr lang="pl-PL" sz="1400" dirty="0" smtClean="0"/>
              <a:t>;</a:t>
            </a:r>
          </a:p>
          <a:p>
            <a:pPr marL="0" indent="0">
              <a:buNone/>
            </a:pPr>
            <a:r>
              <a:rPr lang="pl-PL" sz="1400" b="1" dirty="0" smtClean="0"/>
              <a:t>Szyld </a:t>
            </a:r>
          </a:p>
          <a:p>
            <a:pPr marL="0" indent="0" algn="just">
              <a:buNone/>
            </a:pPr>
            <a:r>
              <a:rPr lang="pl-PL" sz="1400" dirty="0" smtClean="0"/>
              <a:t>tablica reklamowa </a:t>
            </a:r>
            <a:r>
              <a:rPr lang="pl-PL" sz="1400" dirty="0"/>
              <a:t>lub urządzenie reklamowe </a:t>
            </a:r>
            <a:r>
              <a:rPr lang="pl-PL" sz="1400" dirty="0" smtClean="0"/>
              <a:t>informujące o działalności </a:t>
            </a:r>
            <a:r>
              <a:rPr lang="pl-PL" sz="1400" dirty="0"/>
              <a:t>prowadzonej na nieruchomości, na której ta tablica reklamowa lub urządzenie reklamowe się </a:t>
            </a:r>
            <a:r>
              <a:rPr lang="pl-PL" sz="1400" dirty="0" smtClean="0"/>
              <a:t>znajdują.</a:t>
            </a:r>
            <a:endParaRPr lang="pl-PL" sz="1400" b="1" dirty="0"/>
          </a:p>
        </p:txBody>
      </p:sp>
      <p:pic>
        <p:nvPicPr>
          <p:cNvPr id="2050" name="Picture 2" descr="Tablica reklamowa T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661" y="685800"/>
            <a:ext cx="3205463" cy="480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46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4212" y="4495569"/>
            <a:ext cx="9115168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/>
              <a:t>UCHWAŁA KRAJOBRAZOWA jako fakultatywny akt prawa miejscowego 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64980" y="661087"/>
            <a:ext cx="8534400" cy="419923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l-PL" b="1" dirty="0" smtClean="0"/>
              <a:t>Wprowadzenie zasad </a:t>
            </a:r>
            <a:r>
              <a:rPr lang="pl-PL" b="1" dirty="0"/>
              <a:t>i </a:t>
            </a:r>
            <a:r>
              <a:rPr lang="pl-PL" b="1" dirty="0" smtClean="0"/>
              <a:t>warunków</a:t>
            </a:r>
            <a:r>
              <a:rPr lang="pl-PL" dirty="0"/>
              <a:t> umieszczania małej architektury, tablic i urządzeń reklamowych oraz ogrodzeń, w tym: ich rozmiary, standardy jakościowe i rodzaje materiałów budowlanych, z jakich mogą być wykonane. </a:t>
            </a:r>
            <a:endParaRPr lang="pl-PL" dirty="0" smtClean="0"/>
          </a:p>
          <a:p>
            <a:pPr marL="0" indent="0" algn="just">
              <a:buNone/>
            </a:pPr>
            <a:r>
              <a:rPr lang="pl-PL" dirty="0" smtClean="0"/>
              <a:t>Wydzielenie obszarów krajobrazowych, na których można </a:t>
            </a:r>
            <a:r>
              <a:rPr lang="pl-PL" b="1" dirty="0" smtClean="0"/>
              <a:t>wprowadzić zakaz</a:t>
            </a:r>
            <a:r>
              <a:rPr lang="pl-PL" dirty="0"/>
              <a:t> umieszczania tablic i urządzeń reklamowych oraz </a:t>
            </a:r>
            <a:r>
              <a:rPr lang="pl-PL" b="1" dirty="0"/>
              <a:t>nakazać usunięcie</a:t>
            </a:r>
            <a:r>
              <a:rPr lang="pl-PL" dirty="0"/>
              <a:t> już istniejących nośników reklamy. Ponadto uchwały rady gminy mogą:</a:t>
            </a:r>
          </a:p>
          <a:p>
            <a:pPr algn="just"/>
            <a:r>
              <a:rPr lang="pl-PL" dirty="0"/>
              <a:t>określać zasady i warunki umieszczania szyldów na danej nieruchomości przez podmiot prowadzący działalność na jej terenie oraz ich rozmiary i </a:t>
            </a:r>
            <a:r>
              <a:rPr lang="pl-PL" dirty="0" smtClean="0"/>
              <a:t>liczbę,</a:t>
            </a:r>
            <a:endParaRPr lang="pl-PL" dirty="0"/>
          </a:p>
          <a:p>
            <a:pPr algn="just"/>
            <a:r>
              <a:rPr lang="pl-PL" dirty="0"/>
              <a:t>ustalać zakaz sytuowania tablic reklamowych i urządzeń reklamowych z wyłączeniem szyldów.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023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UCHWAŁA </a:t>
            </a:r>
            <a:r>
              <a:rPr lang="pl-PL" b="1" dirty="0" smtClean="0"/>
              <a:t>KRAJOBRAZOWA DLA MIASTA SZKLARSKA PORĘBA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pl-PL" b="1" dirty="0"/>
              <a:t>UCHWAŁA NR XXXVIII/433/21 RADY MIEJSKIEJ W SZKLARSKIEJ PORĘBIE z dnia 25 marca 2021 r. </a:t>
            </a:r>
            <a:r>
              <a:rPr lang="pl-PL" dirty="0"/>
              <a:t>w sprawie ustalenia zasad i warunków sytuowania obiektów małej architektury, tablic reklamowych i urządzeń reklamowych oraz ogrodzeń, ich gabarytów, standardów jakościowych oraz rodzajów materiałów budowlanych, z jakich mogą być wykonane dla Miasta Szklarska </a:t>
            </a:r>
            <a:r>
              <a:rPr lang="pl-PL" dirty="0" smtClean="0"/>
              <a:t>Poręba.</a:t>
            </a:r>
          </a:p>
          <a:p>
            <a:pPr algn="ctr"/>
            <a:r>
              <a:rPr lang="pl-PL" b="1" dirty="0" smtClean="0"/>
              <a:t>21 kwietnia 2021 r. </a:t>
            </a:r>
            <a:r>
              <a:rPr lang="pl-PL" dirty="0" smtClean="0"/>
              <a:t>– wejście w życie</a:t>
            </a:r>
          </a:p>
          <a:p>
            <a:pPr algn="ctr"/>
            <a:r>
              <a:rPr lang="pl-PL" b="1" dirty="0" smtClean="0"/>
              <a:t>21 kwietnia 2023 r. </a:t>
            </a:r>
            <a:r>
              <a:rPr lang="pl-PL" dirty="0" smtClean="0"/>
              <a:t>– zakończenie okresu przejściowego na dostosowanie nośników reklamowych przez podmioty gospodarcze.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343" y="3295135"/>
            <a:ext cx="2828344" cy="310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41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4227" y="5115697"/>
            <a:ext cx="8864385" cy="1219200"/>
          </a:xfrm>
        </p:spPr>
        <p:txBody>
          <a:bodyPr/>
          <a:lstStyle/>
          <a:p>
            <a:r>
              <a:rPr lang="pl-PL" b="1" dirty="0" smtClean="0"/>
              <a:t>obszary</a:t>
            </a:r>
            <a:endParaRPr lang="pl-PL" b="1" dirty="0"/>
          </a:p>
        </p:txBody>
      </p:sp>
      <p:graphicFrame>
        <p:nvGraphicFramePr>
          <p:cNvPr id="4" name="Symbol zastępczy zawartości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4880755"/>
              </p:ext>
            </p:extLst>
          </p:nvPr>
        </p:nvGraphicFramePr>
        <p:xfrm>
          <a:off x="2986517" y="484458"/>
          <a:ext cx="8377851" cy="5084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Acrobat Document" r:id="rId3" imgW="40500171" imgH="24574232" progId="Acrobat.Document.DC">
                  <p:embed/>
                </p:oleObj>
              </mc:Choice>
              <mc:Fallback>
                <p:oleObj name="Acrobat Document" r:id="rId3" imgW="40500171" imgH="24574232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86517" y="484458"/>
                        <a:ext cx="8377851" cy="50843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Obraz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789" y="2347783"/>
            <a:ext cx="3680515" cy="251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73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4211" y="4487332"/>
            <a:ext cx="10992923" cy="1507067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 smtClean="0"/>
              <a:t>ZGŁOSZENIA I WEZWANIA NA PODSTAWIE UCHWAŁY KRAJOBRAZOWEJ </a:t>
            </a:r>
            <a:br>
              <a:rPr lang="pl-PL" sz="2400" b="1" dirty="0" smtClean="0"/>
            </a:br>
            <a:r>
              <a:rPr lang="pl-PL" sz="2400" b="1" dirty="0" smtClean="0"/>
              <a:t>ROK 2024</a:t>
            </a:r>
            <a:endParaRPr lang="pl-PL" sz="24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85102" y="685800"/>
            <a:ext cx="9374659" cy="3615267"/>
          </a:xfrm>
        </p:spPr>
        <p:txBody>
          <a:bodyPr>
            <a:normAutofit/>
          </a:bodyPr>
          <a:lstStyle/>
          <a:p>
            <a:r>
              <a:rPr lang="pl-PL" dirty="0" smtClean="0"/>
              <a:t>DEKLARACJE REKLAMOWE ZŁOZONE W 2024 R. DOT. </a:t>
            </a:r>
            <a:r>
              <a:rPr lang="pl-PL" b="1" dirty="0" smtClean="0"/>
              <a:t>16</a:t>
            </a:r>
            <a:r>
              <a:rPr lang="pl-PL" dirty="0" smtClean="0"/>
              <a:t> TABLIC REKLAMOWYCH I </a:t>
            </a:r>
            <a:r>
              <a:rPr lang="pl-PL" b="1" dirty="0" smtClean="0"/>
              <a:t>5 </a:t>
            </a:r>
            <a:r>
              <a:rPr lang="pl-PL" dirty="0" smtClean="0"/>
              <a:t>URZĄDZEŃ REKLAMOWYCH </a:t>
            </a:r>
          </a:p>
          <a:p>
            <a:r>
              <a:rPr lang="pl-PL" b="1" dirty="0" smtClean="0"/>
              <a:t>10</a:t>
            </a:r>
            <a:r>
              <a:rPr lang="pl-PL" dirty="0" smtClean="0"/>
              <a:t> PODMIOTÓW ZŁOŻYŁO DEKLARACJĘ REKLAMOWĄ W 2024 R.</a:t>
            </a:r>
          </a:p>
          <a:p>
            <a:r>
              <a:rPr lang="pl-PL" dirty="0" smtClean="0"/>
              <a:t>LICZBA UDZIELONYCH PORAD DOT. REKLAM – śr. </a:t>
            </a:r>
            <a:r>
              <a:rPr lang="pl-PL" b="1" dirty="0" smtClean="0"/>
              <a:t>50</a:t>
            </a:r>
            <a:endParaRPr lang="pl-PL" dirty="0" smtClean="0"/>
          </a:p>
          <a:p>
            <a:r>
              <a:rPr lang="pl-PL" dirty="0" smtClean="0"/>
              <a:t>LICZBA ODNOTOWANYCH INTERWENCJI W TERENIE: </a:t>
            </a:r>
            <a:r>
              <a:rPr lang="pl-PL" b="1" dirty="0" smtClean="0"/>
              <a:t>21</a:t>
            </a:r>
          </a:p>
          <a:p>
            <a:r>
              <a:rPr lang="pl-PL" dirty="0" smtClean="0"/>
              <a:t>LICZBA REKLAM NIEZGODNYCH Z UCHWAŁĄ, KTÓRE BYŁY PRZEDMIOTEM WEZWAŃ: </a:t>
            </a:r>
            <a:r>
              <a:rPr lang="pl-PL" b="1" dirty="0" smtClean="0"/>
              <a:t>46</a:t>
            </a:r>
            <a:r>
              <a:rPr lang="pl-PL" dirty="0" smtClean="0"/>
              <a:t> TABLIC I URZĄDZEŃ REKLAMOWYCH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8898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9510112" cy="1507067"/>
          </a:xfrm>
        </p:spPr>
        <p:txBody>
          <a:bodyPr>
            <a:normAutofit/>
          </a:bodyPr>
          <a:lstStyle/>
          <a:p>
            <a:r>
              <a:rPr lang="pl-PL" sz="2800" b="1" dirty="0" smtClean="0"/>
              <a:t>Skutki finansowe wprowadzenia opłaty reklamowej </a:t>
            </a:r>
            <a:endParaRPr lang="pl-PL" sz="28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Rok 2022  – 144 585,23 zł</a:t>
            </a:r>
          </a:p>
          <a:p>
            <a:pPr marL="0" indent="0">
              <a:buNone/>
            </a:pPr>
            <a:r>
              <a:rPr lang="pl-PL" dirty="0" smtClean="0"/>
              <a:t>Rok 2023 </a:t>
            </a:r>
            <a:r>
              <a:rPr lang="pl-PL" dirty="0"/>
              <a:t>– </a:t>
            </a:r>
            <a:r>
              <a:rPr lang="pl-PL" dirty="0" smtClean="0"/>
              <a:t>61 686,72 zł</a:t>
            </a:r>
          </a:p>
          <a:p>
            <a:pPr marL="0" indent="0">
              <a:buNone/>
            </a:pPr>
            <a:r>
              <a:rPr lang="pl-PL" dirty="0" smtClean="0"/>
              <a:t>Rok 2024 – 48 608,38 zł </a:t>
            </a:r>
          </a:p>
          <a:p>
            <a:pPr marL="0" indent="0">
              <a:buNone/>
            </a:pPr>
            <a:r>
              <a:rPr lang="pl-PL" dirty="0" smtClean="0"/>
              <a:t>(w tym 22 512,90 zł windykacja)</a:t>
            </a:r>
          </a:p>
          <a:p>
            <a:pPr marL="0" indent="0">
              <a:buNone/>
            </a:pPr>
            <a:r>
              <a:rPr lang="pl-PL" dirty="0" smtClean="0"/>
              <a:t>Rok 2025 – 1 551,13 zł</a:t>
            </a:r>
          </a:p>
          <a:p>
            <a:pPr marL="0" indent="0">
              <a:buNone/>
            </a:pPr>
            <a:endParaRPr lang="pl-PL" sz="3200" dirty="0" smtClean="0"/>
          </a:p>
          <a:p>
            <a:pPr marL="0" indent="0">
              <a:buNone/>
            </a:pPr>
            <a:r>
              <a:rPr lang="pl-PL" sz="3200" dirty="0" smtClean="0"/>
              <a:t>Σ</a:t>
            </a:r>
            <a:r>
              <a:rPr lang="pl-PL" sz="1050" b="1" dirty="0" smtClean="0"/>
              <a:t>2021-2025</a:t>
            </a:r>
            <a:r>
              <a:rPr lang="pl-PL" sz="3200" dirty="0" smtClean="0"/>
              <a:t>= </a:t>
            </a:r>
            <a:r>
              <a:rPr lang="pl-PL" sz="3200" dirty="0"/>
              <a:t>256 431,46 </a:t>
            </a:r>
            <a:r>
              <a:rPr lang="pl-PL" sz="3200" dirty="0" smtClean="0"/>
              <a:t>zł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9268" y="854877"/>
            <a:ext cx="5723889" cy="328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9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37974" y="4213655"/>
            <a:ext cx="8534400" cy="2003166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ZMIANA STAWKI OPŁATY REKLAMOWEJ</a:t>
            </a:r>
            <a:br>
              <a:rPr lang="pl-PL" b="1" dirty="0" smtClean="0"/>
            </a:br>
            <a:r>
              <a:rPr lang="pl-PL" b="1" dirty="0"/>
              <a:t/>
            </a:r>
            <a:br>
              <a:rPr lang="pl-PL" b="1" dirty="0"/>
            </a:br>
            <a:r>
              <a:rPr lang="pl-PL" sz="1800" b="1" dirty="0" smtClean="0"/>
              <a:t>UCHWAŁA </a:t>
            </a:r>
            <a:r>
              <a:rPr lang="pl-PL" sz="1800" b="1" dirty="0"/>
              <a:t>NR VIII/88/24 </a:t>
            </a:r>
            <a:r>
              <a:rPr lang="pl-PL" sz="1800" b="1" dirty="0" smtClean="0"/>
              <a:t>RADY </a:t>
            </a:r>
            <a:r>
              <a:rPr lang="pl-PL" sz="1800" b="1" dirty="0"/>
              <a:t>MIEJSKIEJ W SZKLARSKIEJ PORĘBIE </a:t>
            </a:r>
            <a:r>
              <a:rPr lang="pl-PL" sz="1800" b="1" dirty="0" smtClean="0"/>
              <a:t>z </a:t>
            </a:r>
            <a:r>
              <a:rPr lang="pl-PL" sz="1800" b="1" dirty="0"/>
              <a:t>dnia 30 października 2024 r. </a:t>
            </a:r>
            <a:r>
              <a:rPr lang="pl-PL" sz="1800" b="1" dirty="0" smtClean="0"/>
              <a:t>w </a:t>
            </a:r>
            <a:r>
              <a:rPr lang="pl-PL" sz="1800" b="1" dirty="0"/>
              <a:t>sprawie opłaty reklamowej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4211" y="685800"/>
            <a:ext cx="10004383" cy="3615267"/>
          </a:xfrm>
        </p:spPr>
        <p:txBody>
          <a:bodyPr/>
          <a:lstStyle/>
          <a:p>
            <a:pPr marL="0" indent="0" algn="just">
              <a:buNone/>
            </a:pPr>
            <a:r>
              <a:rPr lang="pl-PL" b="1" dirty="0"/>
              <a:t>§ 5. </a:t>
            </a:r>
            <a:r>
              <a:rPr lang="pl-PL" dirty="0"/>
              <a:t>Określa się wysokość stawek opłaty reklamowej, w ten sposób, że: </a:t>
            </a:r>
            <a:endParaRPr lang="pl-PL" dirty="0" smtClean="0"/>
          </a:p>
          <a:p>
            <a:pPr marL="457200" indent="-457200" algn="just">
              <a:buAutoNum type="arabicParenR"/>
            </a:pPr>
            <a:r>
              <a:rPr lang="pl-PL" dirty="0" smtClean="0"/>
              <a:t>stawka </a:t>
            </a:r>
            <a:r>
              <a:rPr lang="pl-PL" dirty="0"/>
              <a:t>części stałej opłaty reklamowej wynosi </a:t>
            </a:r>
            <a:r>
              <a:rPr lang="pl-PL" b="1" dirty="0"/>
              <a:t>3,72 zł </a:t>
            </a:r>
            <a:r>
              <a:rPr lang="pl-PL" dirty="0"/>
              <a:t>dziennie; </a:t>
            </a:r>
            <a:endParaRPr lang="pl-PL" dirty="0" smtClean="0"/>
          </a:p>
          <a:p>
            <a:pPr marL="457200" indent="-457200" algn="just">
              <a:buAutoNum type="arabicParenR"/>
            </a:pPr>
            <a:r>
              <a:rPr lang="pl-PL" dirty="0" smtClean="0"/>
              <a:t>stawka </a:t>
            </a:r>
            <a:r>
              <a:rPr lang="pl-PL" dirty="0"/>
              <a:t>części zmiennej opłaty reklamowej wynosi </a:t>
            </a:r>
            <a:r>
              <a:rPr lang="pl-PL" b="1" dirty="0"/>
              <a:t>0,34 zł od 1 m2 </a:t>
            </a:r>
            <a:r>
              <a:rPr lang="pl-PL" dirty="0"/>
              <a:t>pola powierzchni tablicy reklamowej lub urządzenia reklamowego służących </a:t>
            </a:r>
            <a:r>
              <a:rPr lang="pl-PL" dirty="0" smtClean="0"/>
              <a:t>ekspozycji reklamy </a:t>
            </a:r>
            <a:r>
              <a:rPr lang="pl-PL" dirty="0"/>
              <a:t>dziennie. </a:t>
            </a:r>
            <a:endParaRPr lang="pl-PL" dirty="0" smtClean="0"/>
          </a:p>
          <a:p>
            <a:pPr marL="0" indent="0" algn="just">
              <a:buNone/>
            </a:pPr>
            <a:r>
              <a:rPr lang="pl-PL" b="1" dirty="0" smtClean="0"/>
              <a:t>Obowiązuje od 1 stycznia 2025 r. 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164370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ycinek">
  <a:themeElements>
    <a:clrScheme name="Papi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Wycine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ycine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487</TotalTime>
  <Words>538</Words>
  <Application>Microsoft Office PowerPoint</Application>
  <PresentationFormat>Panoramiczny</PresentationFormat>
  <Paragraphs>75</Paragraphs>
  <Slides>13</Slides>
  <Notes>0</Notes>
  <HiddenSlides>0</HiddenSlides>
  <MMClips>0</MMClips>
  <ScaleCrop>false</ScaleCrop>
  <HeadingPairs>
    <vt:vector size="8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7" baseType="lpstr">
      <vt:lpstr>Century Gothic</vt:lpstr>
      <vt:lpstr>Wingdings 3</vt:lpstr>
      <vt:lpstr>Wycinek</vt:lpstr>
      <vt:lpstr>Acrobat Document</vt:lpstr>
      <vt:lpstr>SPRAWOZDANIE Z REALIZACJI UCHWAŁY KRAJOBRAZOWEJ DLA MIASTA  SZKLARSKA PORĘBA za rok 2024  27 marca 2025 r.</vt:lpstr>
      <vt:lpstr>Co jest reklamą?</vt:lpstr>
      <vt:lpstr>Podstawowe pojęcia</vt:lpstr>
      <vt:lpstr>UCHWAŁA KRAJOBRAZOWA jako fakultatywny akt prawa miejscowego </vt:lpstr>
      <vt:lpstr>UCHWAŁA KRAJOBRAZOWA DLA MIASTA SZKLARSKA PORĘBA</vt:lpstr>
      <vt:lpstr>obszary</vt:lpstr>
      <vt:lpstr>ZGŁOSZENIA I WEZWANIA NA PODSTAWIE UCHWAŁY KRAJOBRAZOWEJ  ROK 2024</vt:lpstr>
      <vt:lpstr>Skutki finansowe wprowadzenia opłaty reklamowej </vt:lpstr>
      <vt:lpstr>ZMIANA STAWKI OPŁATY REKLAMOWEJ  UCHWAŁA NR VIII/88/24 RADY MIEJSKIEJ W SZKLARSKIEJ PORĘBIE z dnia 30 października 2024 r. w sprawie opłaty reklamowej</vt:lpstr>
      <vt:lpstr>   ZMIANA STAWKI OPŁATY REKLAMOWEJ  </vt:lpstr>
      <vt:lpstr>Uchwała krajobrazowa miasta szklarska poręba zaskarżona do wsa</vt:lpstr>
      <vt:lpstr>Źródła</vt:lpstr>
      <vt:lpstr>Dziękuję za uwagę.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UCHWAŁA KRAJOBRAZOWA  DLA MIASTA  SZKLARSKA PORĘBA</dc:title>
  <dc:creator>Aleksandra Serdakowska</dc:creator>
  <cp:lastModifiedBy>Aleksandra Serdakowska</cp:lastModifiedBy>
  <cp:revision>44</cp:revision>
  <dcterms:created xsi:type="dcterms:W3CDTF">2024-05-27T08:21:38Z</dcterms:created>
  <dcterms:modified xsi:type="dcterms:W3CDTF">2025-03-25T11:06:13Z</dcterms:modified>
</cp:coreProperties>
</file>